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20/09/2015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755577" y="2276872"/>
            <a:ext cx="3168351" cy="4288271"/>
          </a:xfrm>
          <a:solidFill>
            <a:srgbClr val="002060"/>
          </a:solidFill>
        </p:spPr>
        <p:txBody>
          <a:bodyPr>
            <a:normAutofit/>
          </a:bodyPr>
          <a:lstStyle/>
          <a:p>
            <a:pPr marL="0" indent="0" algn="ctr">
              <a:buNone/>
            </a:pPr>
            <a:endParaRPr lang="es-CO" sz="4800" dirty="0" smtClean="0"/>
          </a:p>
          <a:p>
            <a:pPr marL="0" indent="0" algn="ctr">
              <a:buNone/>
            </a:pPr>
            <a:r>
              <a:rPr lang="es-CO" sz="6600" dirty="0" smtClean="0">
                <a:solidFill>
                  <a:schemeClr val="bg1"/>
                </a:solidFill>
              </a:rPr>
              <a:t>Tema</a:t>
            </a:r>
          </a:p>
          <a:p>
            <a:pPr marL="0" indent="0" algn="ctr">
              <a:buNone/>
            </a:pPr>
            <a:r>
              <a:rPr lang="es-CO" sz="6600" dirty="0" smtClean="0">
                <a:solidFill>
                  <a:schemeClr val="bg1"/>
                </a:solidFill>
              </a:rPr>
              <a:t> </a:t>
            </a:r>
            <a:r>
              <a:rPr lang="es-CO" sz="6600" dirty="0">
                <a:solidFill>
                  <a:schemeClr val="bg1"/>
                </a:solidFill>
              </a:rPr>
              <a:t>N° 2.</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2348880"/>
            <a:ext cx="4399633"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inta perforada"/>
          <p:cNvSpPr/>
          <p:nvPr/>
        </p:nvSpPr>
        <p:spPr>
          <a:xfrm>
            <a:off x="755577" y="332656"/>
            <a:ext cx="8072040" cy="1728192"/>
          </a:xfrm>
          <a:prstGeom prst="flowChartPunchedTap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a:latin typeface="Algerian" pitchFamily="82" charset="0"/>
              </a:rPr>
              <a:t>Identificándose con Cristo</a:t>
            </a:r>
            <a:r>
              <a:rPr lang="es-CO" sz="4000" dirty="0" smtClean="0">
                <a:latin typeface="Algerian" pitchFamily="82" charset="0"/>
              </a:rPr>
              <a:t>:</a:t>
            </a:r>
            <a:endParaRPr lang="es-CO" sz="4000" dirty="0">
              <a:latin typeface="Algerian" pitchFamily="82" charset="0"/>
            </a:endParaRPr>
          </a:p>
        </p:txBody>
      </p:sp>
    </p:spTree>
    <p:extLst>
      <p:ext uri="{BB962C8B-B14F-4D97-AF65-F5344CB8AC3E}">
        <p14:creationId xmlns:p14="http://schemas.microsoft.com/office/powerpoint/2010/main" val="2173880056"/>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24745"/>
            <a:ext cx="8229600" cy="4752528"/>
          </a:xfrm>
          <a:solidFill>
            <a:srgbClr val="002060"/>
          </a:solidFill>
        </p:spPr>
        <p:txBody>
          <a:bodyPr>
            <a:normAutofit fontScale="92500" lnSpcReduction="20000"/>
          </a:bodyPr>
          <a:lstStyle/>
          <a:p>
            <a:pPr marL="0" indent="0" algn="ctr">
              <a:buNone/>
            </a:pPr>
            <a:r>
              <a:rPr lang="es-CO" sz="4300" b="1" dirty="0" smtClean="0">
                <a:solidFill>
                  <a:srgbClr val="FFFF00"/>
                </a:solidFill>
              </a:rPr>
              <a:t>Para ser un «seguidor» de Jesús debemos identificarnos con:</a:t>
            </a:r>
          </a:p>
          <a:p>
            <a:pPr marL="0" indent="0" algn="ctr">
              <a:buNone/>
            </a:pPr>
            <a:endParaRPr lang="es-CO" sz="4300" dirty="0" smtClean="0"/>
          </a:p>
          <a:p>
            <a:pPr marL="0" indent="0" algn="ctr">
              <a:buNone/>
            </a:pPr>
            <a:r>
              <a:rPr lang="es-CO" sz="4300" dirty="0" smtClean="0">
                <a:solidFill>
                  <a:schemeClr val="bg1"/>
                </a:solidFill>
              </a:rPr>
              <a:t>Su persona</a:t>
            </a:r>
          </a:p>
          <a:p>
            <a:pPr marL="0" indent="0" algn="ctr">
              <a:buNone/>
            </a:pPr>
            <a:r>
              <a:rPr lang="es-CO" sz="4300" dirty="0" smtClean="0">
                <a:solidFill>
                  <a:schemeClr val="bg1"/>
                </a:solidFill>
              </a:rPr>
              <a:t>Su santidad</a:t>
            </a:r>
          </a:p>
          <a:p>
            <a:pPr marL="0" indent="0" algn="ctr">
              <a:buNone/>
            </a:pPr>
            <a:r>
              <a:rPr lang="es-CO" sz="4300" dirty="0" smtClean="0">
                <a:solidFill>
                  <a:schemeClr val="bg1"/>
                </a:solidFill>
              </a:rPr>
              <a:t>Su pensamiento y palabras</a:t>
            </a:r>
          </a:p>
          <a:p>
            <a:pPr marL="0" indent="0" algn="ctr">
              <a:buNone/>
            </a:pPr>
            <a:r>
              <a:rPr lang="es-CO" sz="4300" dirty="0" smtClean="0">
                <a:solidFill>
                  <a:schemeClr val="bg1"/>
                </a:solidFill>
              </a:rPr>
              <a:t>Sus hechos o acciones</a:t>
            </a:r>
          </a:p>
          <a:p>
            <a:pPr marL="0" indent="0" algn="ctr">
              <a:buNone/>
            </a:pPr>
            <a:r>
              <a:rPr lang="es-CO" sz="4300" dirty="0" smtClean="0">
                <a:solidFill>
                  <a:schemeClr val="bg1"/>
                </a:solidFill>
              </a:rPr>
              <a:t>Su mandato</a:t>
            </a:r>
          </a:p>
          <a:p>
            <a:pPr marL="0" indent="0" algn="ctr">
              <a:buNone/>
            </a:pPr>
            <a:endParaRPr lang="es-CO" dirty="0"/>
          </a:p>
        </p:txBody>
      </p:sp>
    </p:spTree>
    <p:extLst>
      <p:ext uri="{BB962C8B-B14F-4D97-AF65-F5344CB8AC3E}">
        <p14:creationId xmlns:p14="http://schemas.microsoft.com/office/powerpoint/2010/main" val="26021289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Autofit/>
          </a:bodyPr>
          <a:lstStyle/>
          <a:p>
            <a:r>
              <a:rPr lang="es-CO" sz="3600" b="1" i="1" dirty="0"/>
              <a:t>MANERAS QUE DEMUESTRAN NUESTRA IDENTIFICACION CON CRISTO</a:t>
            </a:r>
            <a:r>
              <a:rPr lang="es-CO" sz="3600" b="1" i="1" dirty="0" smtClean="0"/>
              <a:t>.</a:t>
            </a:r>
            <a:endParaRPr lang="es-CO" sz="3600" b="1" i="1" dirty="0"/>
          </a:p>
        </p:txBody>
      </p:sp>
      <p:sp>
        <p:nvSpPr>
          <p:cNvPr id="3" name="2 Marcador de contenido"/>
          <p:cNvSpPr>
            <a:spLocks noGrp="1"/>
          </p:cNvSpPr>
          <p:nvPr>
            <p:ph idx="1"/>
          </p:nvPr>
        </p:nvSpPr>
        <p:spPr>
          <a:xfrm>
            <a:off x="457200" y="3933056"/>
            <a:ext cx="6347048" cy="2592288"/>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buNone/>
            </a:pPr>
            <a:r>
              <a:rPr lang="es-CO" sz="3000" b="1" i="1" dirty="0" smtClean="0">
                <a:effectLst>
                  <a:outerShdw blurRad="38100" dist="38100" dir="2700000" algn="tl">
                    <a:srgbClr val="000000">
                      <a:alpha val="43137"/>
                    </a:srgbClr>
                  </a:outerShdw>
                </a:effectLst>
              </a:rPr>
              <a:t>          NO TENER VERGÜENZA DE JESÚS NI DE SU PALABRA</a:t>
            </a:r>
            <a:r>
              <a:rPr lang="es-CO" dirty="0" smtClean="0"/>
              <a:t>. </a:t>
            </a:r>
          </a:p>
          <a:p>
            <a:pPr marL="0" indent="0">
              <a:buNone/>
            </a:pPr>
            <a:r>
              <a:rPr lang="es-CO" sz="2800" b="1" u="sng" dirty="0" smtClean="0">
                <a:solidFill>
                  <a:srgbClr val="FF0000"/>
                </a:solidFill>
              </a:rPr>
              <a:t>Marcos.8:38</a:t>
            </a:r>
            <a:r>
              <a:rPr lang="es-CO" sz="2800" b="1" dirty="0">
                <a:solidFill>
                  <a:srgbClr val="FF0000"/>
                </a:solidFill>
              </a:rPr>
              <a:t>. </a:t>
            </a:r>
            <a:r>
              <a:rPr lang="es-CO" sz="2800" dirty="0">
                <a:latin typeface="Agency FB" pitchFamily="34" charset="0"/>
              </a:rPr>
              <a:t>Por tanto, el que se </a:t>
            </a:r>
            <a:r>
              <a:rPr lang="es-CO" sz="2800" dirty="0" smtClean="0">
                <a:latin typeface="Agency FB" pitchFamily="34" charset="0"/>
              </a:rPr>
              <a:t>avergüence </a:t>
            </a:r>
            <a:r>
              <a:rPr lang="es-CO" sz="2800" dirty="0">
                <a:latin typeface="Agency FB" pitchFamily="34" charset="0"/>
              </a:rPr>
              <a:t>de mí y de mis palabras en esta generación </a:t>
            </a:r>
            <a:r>
              <a:rPr lang="es-CO" sz="2800" dirty="0" smtClean="0">
                <a:latin typeface="Agency FB" pitchFamily="34" charset="0"/>
              </a:rPr>
              <a:t>adúltera </a:t>
            </a:r>
            <a:r>
              <a:rPr lang="es-CO" sz="2800" dirty="0">
                <a:latin typeface="Agency FB" pitchFamily="34" charset="0"/>
              </a:rPr>
              <a:t>y pecadora, también el Hijo del hombre se avergonzará de él cuando venga en la gloria de su Padre con los santos ángeles</a:t>
            </a:r>
            <a:r>
              <a:rPr lang="es-CO" sz="2800" dirty="0"/>
              <a:t>.</a:t>
            </a:r>
            <a:endParaRPr lang="es-CO" sz="2800" dirty="0" smtClean="0"/>
          </a:p>
          <a:p>
            <a:endParaRPr lang="es-CO" sz="2800" dirty="0"/>
          </a:p>
        </p:txBody>
      </p:sp>
      <p:sp>
        <p:nvSpPr>
          <p:cNvPr id="4" name="3 Hexágono"/>
          <p:cNvSpPr/>
          <p:nvPr/>
        </p:nvSpPr>
        <p:spPr>
          <a:xfrm>
            <a:off x="467544" y="4028947"/>
            <a:ext cx="720080" cy="457200"/>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smtClean="0">
                <a:solidFill>
                  <a:srgbClr val="002060"/>
                </a:solidFill>
              </a:rPr>
              <a:t>1</a:t>
            </a:r>
            <a:endParaRPr lang="es-CO" sz="2400" b="1" i="1" dirty="0">
              <a:solidFill>
                <a:srgbClr val="00206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0246" y="4028947"/>
            <a:ext cx="1892234" cy="2229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475656" y="1628800"/>
            <a:ext cx="6120680" cy="2062103"/>
          </a:xfrm>
          <a:prstGeom prst="rect">
            <a:avLst/>
          </a:prstGeom>
          <a:solidFill>
            <a:schemeClr val="accent3">
              <a:lumMod val="40000"/>
              <a:lumOff val="60000"/>
            </a:schemeClr>
          </a:solidFill>
        </p:spPr>
        <p:txBody>
          <a:bodyPr wrap="square">
            <a:spAutoFit/>
          </a:bodyPr>
          <a:lstStyle/>
          <a:p>
            <a:pPr algn="ctr"/>
            <a:r>
              <a:rPr lang="es-CO" sz="3200" b="1" i="1" dirty="0"/>
              <a:t>A continuación veremos </a:t>
            </a:r>
            <a:r>
              <a:rPr lang="es-CO" sz="3200" b="1" i="1" dirty="0" smtClean="0"/>
              <a:t>12 </a:t>
            </a:r>
            <a:r>
              <a:rPr lang="es-CO" sz="3200" b="1" i="1" dirty="0"/>
              <a:t>maneras que demuestran nuestra identificación con Cristo, así como cristianos.</a:t>
            </a:r>
          </a:p>
        </p:txBody>
      </p:sp>
    </p:spTree>
    <p:extLst>
      <p:ext uri="{BB962C8B-B14F-4D97-AF65-F5344CB8AC3E}">
        <p14:creationId xmlns:p14="http://schemas.microsoft.com/office/powerpoint/2010/main" val="21483650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lgn="ctr">
              <a:buNone/>
            </a:pPr>
            <a:r>
              <a:rPr lang="es-CO" dirty="0"/>
              <a:t>Hay muchas maneras que podemos avergonzarnos de Jesús y sus palabras. </a:t>
            </a:r>
            <a:endParaRPr lang="es-CO" dirty="0" smtClean="0"/>
          </a:p>
          <a:p>
            <a:pPr marL="0" indent="0" algn="ctr">
              <a:buNone/>
            </a:pPr>
            <a:r>
              <a:rPr lang="es-CO" dirty="0" smtClean="0"/>
              <a:t>Hay </a:t>
            </a:r>
            <a:r>
              <a:rPr lang="es-CO" dirty="0"/>
              <a:t>muchos hermanos que les da pena cargar su Biblia o que lo miren con la Biblia en la mano</a:t>
            </a:r>
            <a:r>
              <a:rPr lang="es-CO" dirty="0" smtClean="0"/>
              <a:t>.</a:t>
            </a:r>
          </a:p>
          <a:p>
            <a:pPr marL="0" indent="0" algn="ctr">
              <a:buNone/>
            </a:pPr>
            <a:r>
              <a:rPr lang="es-CO" dirty="0" smtClean="0"/>
              <a:t>En contraste, Pablo, Aprisionado </a:t>
            </a:r>
            <a:r>
              <a:rPr lang="es-CO" dirty="0"/>
              <a:t>y enfrentando la muerte</a:t>
            </a:r>
            <a:r>
              <a:rPr lang="es-CO" dirty="0" smtClean="0"/>
              <a:t>, </a:t>
            </a:r>
            <a:r>
              <a:rPr lang="es-CO" dirty="0"/>
              <a:t>animó a Timoteo a que no se avergonzara... </a:t>
            </a:r>
            <a:r>
              <a:rPr lang="es-CO" b="1" u="sng" dirty="0" smtClean="0">
                <a:solidFill>
                  <a:srgbClr val="FF0000"/>
                </a:solidFill>
              </a:rPr>
              <a:t>2Tim.1:8</a:t>
            </a:r>
            <a:r>
              <a:rPr lang="es-CO" dirty="0"/>
              <a:t>. Por tanto, no te </a:t>
            </a:r>
            <a:r>
              <a:rPr lang="es-CO" dirty="0" smtClean="0"/>
              <a:t>avergüences </a:t>
            </a:r>
            <a:r>
              <a:rPr lang="es-CO" dirty="0"/>
              <a:t>de dar testimonio de nuestro Señor, ni de mí, preso suyo</a:t>
            </a:r>
            <a:r>
              <a:rPr lang="es-CO" dirty="0" smtClean="0"/>
              <a:t>, </a:t>
            </a:r>
            <a:r>
              <a:rPr lang="es-CO" dirty="0"/>
              <a:t>sino participa de las aflicciones por el evangelio según el poder de Dios.</a:t>
            </a:r>
          </a:p>
          <a:p>
            <a:pPr marL="0" indent="0" algn="ctr">
              <a:buNone/>
            </a:pPr>
            <a:r>
              <a:rPr lang="es-CO" dirty="0"/>
              <a:t>   </a:t>
            </a:r>
            <a:r>
              <a:rPr lang="es-CO" dirty="0" smtClean="0"/>
              <a:t>Es </a:t>
            </a:r>
            <a:r>
              <a:rPr lang="es-CO" dirty="0"/>
              <a:t>importante que alguien no se </a:t>
            </a:r>
            <a:r>
              <a:rPr lang="es-CO" dirty="0" smtClean="0"/>
              <a:t>avergüence del </a:t>
            </a:r>
            <a:r>
              <a:rPr lang="es-CO" dirty="0"/>
              <a:t>Señor y de Su </a:t>
            </a:r>
            <a:r>
              <a:rPr lang="es-CO" dirty="0" smtClean="0"/>
              <a:t>evangelio, de </a:t>
            </a:r>
            <a:r>
              <a:rPr lang="es-CO" dirty="0"/>
              <a:t>sufrir en Su </a:t>
            </a:r>
            <a:r>
              <a:rPr lang="es-CO" dirty="0" smtClean="0"/>
              <a:t>nombre </a:t>
            </a:r>
            <a:endParaRPr lang="es-CO" dirty="0"/>
          </a:p>
          <a:p>
            <a:pPr marL="0" indent="0" algn="ctr">
              <a:buNone/>
            </a:pPr>
            <a:r>
              <a:rPr lang="es-CO" dirty="0"/>
              <a:t>   </a:t>
            </a:r>
          </a:p>
          <a:p>
            <a:pPr marL="0" indent="0" algn="ctr">
              <a:buNone/>
            </a:pPr>
            <a:r>
              <a:rPr lang="es-CO" sz="3600" b="1" dirty="0" smtClean="0"/>
              <a:t>¿</a:t>
            </a:r>
            <a:r>
              <a:rPr lang="es-CO" sz="3600" b="1" dirty="0"/>
              <a:t>Se ha avergonzado Usted de Jesús? ¿De Su evangelio? ¿De sufrir en el nombre de Cristo?</a:t>
            </a:r>
            <a:r>
              <a:rPr lang="es-CO" dirty="0"/>
              <a:t> </a:t>
            </a:r>
          </a:p>
          <a:p>
            <a:pPr marL="0" indent="0" algn="ctr">
              <a:buNone/>
            </a:pPr>
            <a:endParaRPr lang="es-CO" dirty="0"/>
          </a:p>
          <a:p>
            <a:pPr marL="0" indent="0" algn="ctr">
              <a:buNone/>
            </a:pPr>
            <a:r>
              <a:rPr lang="es-CO" dirty="0"/>
              <a:t>   </a:t>
            </a:r>
            <a:r>
              <a:rPr lang="es-CO" dirty="0" smtClean="0"/>
              <a:t>Si </a:t>
            </a:r>
            <a:r>
              <a:rPr lang="es-CO" dirty="0"/>
              <a:t>Usted todavía no se ha avergonzado de ser un cristiano, permita que el apóstol Pablo comparta con Usted las razones del por qué él no se avergonzaba. </a:t>
            </a:r>
          </a:p>
        </p:txBody>
      </p:sp>
    </p:spTree>
    <p:extLst>
      <p:ext uri="{BB962C8B-B14F-4D97-AF65-F5344CB8AC3E}">
        <p14:creationId xmlns:p14="http://schemas.microsoft.com/office/powerpoint/2010/main" val="210324584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arn(inVertical)">
                                      <p:cBhvr>
                                        <p:cTn id="1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buNone/>
            </a:pPr>
            <a:r>
              <a:rPr lang="es-CO" sz="3000" b="1" dirty="0" smtClean="0"/>
              <a:t>EL SECRETO ESTÁ EN QUE PABLO CONOCÍA </a:t>
            </a:r>
            <a:r>
              <a:rPr lang="es-CO" sz="3000" b="1" dirty="0"/>
              <a:t>AL </a:t>
            </a:r>
            <a:r>
              <a:rPr lang="es-CO" sz="3000" b="1" dirty="0" smtClean="0"/>
              <a:t>SEÑOR</a:t>
            </a:r>
            <a:r>
              <a:rPr lang="es-CO" sz="3000" dirty="0" smtClean="0"/>
              <a:t>: </a:t>
            </a:r>
            <a:endParaRPr lang="es-CO" sz="3000" dirty="0"/>
          </a:p>
          <a:p>
            <a:pPr marL="0" indent="0" algn="ctr">
              <a:buNone/>
            </a:pPr>
            <a:r>
              <a:rPr lang="es-CO" dirty="0" smtClean="0"/>
              <a:t>"</a:t>
            </a:r>
            <a:r>
              <a:rPr lang="es-CO" dirty="0" smtClean="0">
                <a:latin typeface="Agency FB" pitchFamily="34" charset="0"/>
              </a:rPr>
              <a:t>Porque </a:t>
            </a:r>
            <a:r>
              <a:rPr lang="es-CO" dirty="0">
                <a:latin typeface="Agency FB" pitchFamily="34" charset="0"/>
              </a:rPr>
              <a:t>yo se a quién he creído</a:t>
            </a:r>
            <a:r>
              <a:rPr lang="es-CO" dirty="0"/>
              <a:t>..." </a:t>
            </a:r>
            <a:r>
              <a:rPr lang="es-CO" dirty="0" smtClean="0">
                <a:solidFill>
                  <a:srgbClr val="FF0000"/>
                </a:solidFill>
              </a:rPr>
              <a:t>2 </a:t>
            </a:r>
            <a:r>
              <a:rPr lang="es-CO" dirty="0">
                <a:solidFill>
                  <a:srgbClr val="FF0000"/>
                </a:solidFill>
              </a:rPr>
              <a:t>Tim </a:t>
            </a:r>
            <a:r>
              <a:rPr lang="es-CO" dirty="0" smtClean="0">
                <a:solidFill>
                  <a:srgbClr val="FF0000"/>
                </a:solidFill>
              </a:rPr>
              <a:t>1:12. </a:t>
            </a:r>
            <a:endParaRPr lang="es-CO" dirty="0">
              <a:solidFill>
                <a:srgbClr val="FF0000"/>
              </a:solidFill>
            </a:endParaRPr>
          </a:p>
          <a:p>
            <a:pPr marL="0" indent="0" algn="ctr">
              <a:buNone/>
            </a:pPr>
            <a:r>
              <a:rPr lang="es-CO" dirty="0" smtClean="0"/>
              <a:t>Pablo </a:t>
            </a:r>
            <a:r>
              <a:rPr lang="es-CO" dirty="0"/>
              <a:t>había conocido a la verdadera persona e identidad de </a:t>
            </a:r>
            <a:r>
              <a:rPr lang="es-CO" dirty="0" smtClean="0"/>
              <a:t>Jesucristo. </a:t>
            </a:r>
            <a:endParaRPr lang="es-CO" dirty="0"/>
          </a:p>
          <a:p>
            <a:pPr marL="0" indent="0">
              <a:buNone/>
            </a:pPr>
            <a:endParaRPr lang="es-CO" dirty="0" smtClean="0"/>
          </a:p>
          <a:p>
            <a:pPr marL="0" indent="0" algn="ctr">
              <a:buNone/>
            </a:pPr>
            <a:r>
              <a:rPr lang="es-CO" dirty="0" smtClean="0"/>
              <a:t>Este </a:t>
            </a:r>
            <a:r>
              <a:rPr lang="es-CO" dirty="0"/>
              <a:t>conocimiento le dio a Pablo el animo de sufrir cualquier </a:t>
            </a:r>
            <a:r>
              <a:rPr lang="es-CO" dirty="0" smtClean="0"/>
              <a:t>precio. ver </a:t>
            </a:r>
            <a:r>
              <a:rPr lang="es-CO" dirty="0">
                <a:solidFill>
                  <a:srgbClr val="FF0000"/>
                </a:solidFill>
              </a:rPr>
              <a:t>Fil 3:8 </a:t>
            </a:r>
          </a:p>
          <a:p>
            <a:pPr marL="0" indent="0">
              <a:buNone/>
            </a:pPr>
            <a:endParaRPr lang="es-CO" dirty="0" smtClean="0"/>
          </a:p>
          <a:p>
            <a:pPr marL="0" indent="0">
              <a:buNone/>
            </a:pPr>
            <a:r>
              <a:rPr lang="es-CO" sz="3000" b="1" dirty="0" smtClean="0"/>
              <a:t>¿Quién </a:t>
            </a:r>
            <a:r>
              <a:rPr lang="es-CO" sz="3000" b="1" dirty="0"/>
              <a:t>es este Jesús que seguimos como el Cristo?</a:t>
            </a:r>
            <a:r>
              <a:rPr lang="es-CO" dirty="0"/>
              <a:t> </a:t>
            </a:r>
          </a:p>
          <a:p>
            <a:pPr marL="0" indent="0" algn="ctr">
              <a:buNone/>
            </a:pPr>
            <a:endParaRPr lang="es-CO" dirty="0" smtClean="0"/>
          </a:p>
          <a:p>
            <a:pPr marL="0" indent="0" algn="ctr">
              <a:buNone/>
            </a:pPr>
            <a:r>
              <a:rPr lang="es-CO" dirty="0" smtClean="0"/>
              <a:t>En </a:t>
            </a:r>
            <a:r>
              <a:rPr lang="es-CO" dirty="0"/>
              <a:t>las palabras de </a:t>
            </a:r>
            <a:r>
              <a:rPr lang="es-CO" dirty="0" smtClean="0"/>
              <a:t>Isaías </a:t>
            </a:r>
            <a:r>
              <a:rPr lang="es-CO" dirty="0" smtClean="0">
                <a:solidFill>
                  <a:srgbClr val="FF0000"/>
                </a:solidFill>
              </a:rPr>
              <a:t>Isa </a:t>
            </a:r>
            <a:r>
              <a:rPr lang="es-CO" dirty="0">
                <a:solidFill>
                  <a:srgbClr val="FF0000"/>
                </a:solidFill>
              </a:rPr>
              <a:t>9:6-7</a:t>
            </a:r>
            <a:r>
              <a:rPr lang="es-CO" dirty="0"/>
              <a:t> </a:t>
            </a:r>
          </a:p>
          <a:p>
            <a:pPr marL="0" indent="0" algn="ctr">
              <a:buNone/>
            </a:pPr>
            <a:r>
              <a:rPr lang="es-CO" dirty="0" smtClean="0"/>
              <a:t>Es Admirable</a:t>
            </a:r>
            <a:r>
              <a:rPr lang="es-CO" dirty="0"/>
              <a:t>, Consejero, Dios </a:t>
            </a:r>
            <a:r>
              <a:rPr lang="es-CO" dirty="0" smtClean="0"/>
              <a:t>Fuerte, Padre </a:t>
            </a:r>
            <a:r>
              <a:rPr lang="es-CO" dirty="0"/>
              <a:t>Eterno, Príncipe de </a:t>
            </a:r>
            <a:r>
              <a:rPr lang="es-CO" dirty="0" smtClean="0"/>
              <a:t>Paz. </a:t>
            </a:r>
            <a:endParaRPr lang="es-CO" dirty="0"/>
          </a:p>
        </p:txBody>
      </p:sp>
    </p:spTree>
    <p:extLst>
      <p:ext uri="{BB962C8B-B14F-4D97-AF65-F5344CB8AC3E}">
        <p14:creationId xmlns:p14="http://schemas.microsoft.com/office/powerpoint/2010/main" val="40325122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8229600" cy="6480720"/>
          </a:xfrm>
          <a:gradFill>
            <a:gsLst>
              <a:gs pos="0">
                <a:srgbClr val="FFEFD1"/>
              </a:gs>
              <a:gs pos="64999">
                <a:srgbClr val="F0EBD5"/>
              </a:gs>
              <a:gs pos="100000">
                <a:srgbClr val="D1C39F"/>
              </a:gs>
            </a:gsLst>
            <a:lin ang="5400000" scaled="0"/>
          </a:gradFill>
        </p:spPr>
        <p:txBody>
          <a:bodyPr>
            <a:normAutofit fontScale="70000" lnSpcReduction="20000"/>
          </a:bodyPr>
          <a:lstStyle/>
          <a:p>
            <a:pPr marL="0" indent="0" algn="ctr">
              <a:buNone/>
            </a:pPr>
            <a:r>
              <a:rPr lang="es-CO" dirty="0" smtClean="0"/>
              <a:t>En </a:t>
            </a:r>
            <a:r>
              <a:rPr lang="es-CO" dirty="0"/>
              <a:t>las palabras de Pedro  </a:t>
            </a:r>
            <a:r>
              <a:rPr lang="es-CO" b="1" dirty="0" smtClean="0">
                <a:solidFill>
                  <a:srgbClr val="FF0000"/>
                </a:solidFill>
              </a:rPr>
              <a:t>Mt </a:t>
            </a:r>
            <a:r>
              <a:rPr lang="es-CO" b="1" dirty="0">
                <a:solidFill>
                  <a:srgbClr val="FF0000"/>
                </a:solidFill>
              </a:rPr>
              <a:t>16:16 </a:t>
            </a:r>
            <a:r>
              <a:rPr lang="es-CO" b="1" dirty="0" smtClean="0">
                <a:solidFill>
                  <a:srgbClr val="FF0000"/>
                </a:solidFill>
              </a:rPr>
              <a:t>.</a:t>
            </a:r>
            <a:endParaRPr lang="es-CO" b="1" dirty="0">
              <a:solidFill>
                <a:srgbClr val="FF0000"/>
              </a:solidFill>
            </a:endParaRPr>
          </a:p>
          <a:p>
            <a:pPr marL="0" indent="0" algn="ctr">
              <a:buNone/>
            </a:pPr>
            <a:r>
              <a:rPr lang="es-CO" dirty="0" smtClean="0"/>
              <a:t>(1) El Cristo,  (2</a:t>
            </a:r>
            <a:r>
              <a:rPr lang="es-CO" dirty="0"/>
              <a:t>) El Hijo del Dios </a:t>
            </a:r>
            <a:r>
              <a:rPr lang="es-CO" dirty="0" smtClean="0"/>
              <a:t>viviente.  </a:t>
            </a:r>
          </a:p>
          <a:p>
            <a:pPr marL="514350" indent="-514350" algn="ctr">
              <a:buAutoNum type="arabicParenBoth"/>
            </a:pPr>
            <a:endParaRPr lang="es-CO" dirty="0" smtClean="0"/>
          </a:p>
          <a:p>
            <a:pPr marL="0" indent="0" algn="ctr">
              <a:buNone/>
            </a:pPr>
            <a:r>
              <a:rPr lang="es-CO" dirty="0" smtClean="0"/>
              <a:t>En </a:t>
            </a:r>
            <a:r>
              <a:rPr lang="es-CO" dirty="0"/>
              <a:t>las palabras de Pablo </a:t>
            </a:r>
            <a:r>
              <a:rPr lang="es-CO" b="1" dirty="0" smtClean="0">
                <a:solidFill>
                  <a:srgbClr val="FF0000"/>
                </a:solidFill>
              </a:rPr>
              <a:t>Col </a:t>
            </a:r>
            <a:r>
              <a:rPr lang="es-CO" b="1" dirty="0">
                <a:solidFill>
                  <a:srgbClr val="FF0000"/>
                </a:solidFill>
              </a:rPr>
              <a:t>1:15-18 </a:t>
            </a:r>
          </a:p>
          <a:p>
            <a:pPr marL="0" indent="0">
              <a:buNone/>
            </a:pPr>
            <a:r>
              <a:rPr lang="es-CO" dirty="0"/>
              <a:t>            </a:t>
            </a:r>
            <a:r>
              <a:rPr lang="es-CO" dirty="0" smtClean="0"/>
              <a:t>La </a:t>
            </a:r>
            <a:r>
              <a:rPr lang="es-CO" dirty="0"/>
              <a:t>imagen del Dios invisible, el primogénito de toda </a:t>
            </a:r>
            <a:r>
              <a:rPr lang="es-CO" dirty="0" smtClean="0"/>
              <a:t>creación. </a:t>
            </a:r>
            <a:endParaRPr lang="es-CO" dirty="0"/>
          </a:p>
          <a:p>
            <a:pPr marL="0" indent="0">
              <a:buNone/>
            </a:pPr>
            <a:r>
              <a:rPr lang="es-CO" dirty="0"/>
              <a:t>            </a:t>
            </a:r>
            <a:r>
              <a:rPr lang="es-CO" dirty="0" smtClean="0"/>
              <a:t>Por </a:t>
            </a:r>
            <a:r>
              <a:rPr lang="es-CO" dirty="0"/>
              <a:t>Él, por medio de Él, y para Él fueron creadas todas las </a:t>
            </a:r>
            <a:r>
              <a:rPr lang="es-CO" dirty="0" smtClean="0"/>
              <a:t>cosas. </a:t>
            </a:r>
            <a:endParaRPr lang="es-CO" dirty="0"/>
          </a:p>
          <a:p>
            <a:pPr marL="0" indent="0">
              <a:buNone/>
            </a:pPr>
            <a:r>
              <a:rPr lang="es-CO" dirty="0"/>
              <a:t>            </a:t>
            </a:r>
            <a:r>
              <a:rPr lang="es-CO" dirty="0" smtClean="0"/>
              <a:t>Él </a:t>
            </a:r>
            <a:r>
              <a:rPr lang="es-CO" dirty="0"/>
              <a:t>es antes que todas las cosas, y en Él todas las cosas subsisten </a:t>
            </a:r>
          </a:p>
          <a:p>
            <a:pPr marL="0" indent="0" algn="ctr">
              <a:buNone/>
            </a:pPr>
            <a:r>
              <a:rPr lang="es-CO" dirty="0" smtClean="0"/>
              <a:t>          Él </a:t>
            </a:r>
            <a:r>
              <a:rPr lang="es-CO" dirty="0"/>
              <a:t>es la cabeza del cuerpo, la </a:t>
            </a:r>
            <a:r>
              <a:rPr lang="es-CO" dirty="0" smtClean="0"/>
              <a:t>iglesia. </a:t>
            </a:r>
            <a:endParaRPr lang="es-CO" dirty="0"/>
          </a:p>
          <a:p>
            <a:pPr marL="0" indent="0" algn="ctr">
              <a:buNone/>
            </a:pPr>
            <a:r>
              <a:rPr lang="es-CO" dirty="0" smtClean="0"/>
              <a:t>          Él </a:t>
            </a:r>
            <a:r>
              <a:rPr lang="es-CO" dirty="0"/>
              <a:t>es el principio, el primogénito de entre los muertos, ¡para que en todo tenga la preeminencia! </a:t>
            </a:r>
            <a:r>
              <a:rPr lang="es-CO" dirty="0" smtClean="0"/>
              <a:t>         </a:t>
            </a:r>
          </a:p>
          <a:p>
            <a:pPr marL="0" indent="0">
              <a:buNone/>
            </a:pPr>
            <a:endParaRPr lang="es-CO" dirty="0"/>
          </a:p>
          <a:p>
            <a:pPr marL="0" indent="0" algn="ctr">
              <a:buNone/>
            </a:pPr>
            <a:r>
              <a:rPr lang="es-CO" dirty="0" smtClean="0"/>
              <a:t>En </a:t>
            </a:r>
            <a:r>
              <a:rPr lang="es-CO" dirty="0"/>
              <a:t>las palabras del mismo Jesús  </a:t>
            </a:r>
            <a:r>
              <a:rPr lang="es-CO" b="1" dirty="0" smtClean="0">
                <a:solidFill>
                  <a:srgbClr val="FF0000"/>
                </a:solidFill>
              </a:rPr>
              <a:t>Apoc </a:t>
            </a:r>
            <a:r>
              <a:rPr lang="es-CO" b="1" dirty="0">
                <a:solidFill>
                  <a:srgbClr val="FF0000"/>
                </a:solidFill>
              </a:rPr>
              <a:t>1:10-11,17-18; 22:16 </a:t>
            </a:r>
            <a:r>
              <a:rPr lang="es-CO" b="1" dirty="0" smtClean="0">
                <a:solidFill>
                  <a:srgbClr val="FF0000"/>
                </a:solidFill>
              </a:rPr>
              <a:t>.</a:t>
            </a:r>
            <a:endParaRPr lang="es-CO" b="1" dirty="0">
              <a:solidFill>
                <a:srgbClr val="FF0000"/>
              </a:solidFill>
            </a:endParaRPr>
          </a:p>
          <a:p>
            <a:pPr marL="0" indent="0" algn="ctr">
              <a:buNone/>
            </a:pPr>
            <a:r>
              <a:rPr lang="es-CO" dirty="0"/>
              <a:t>            </a:t>
            </a:r>
            <a:r>
              <a:rPr lang="es-CO" dirty="0" smtClean="0"/>
              <a:t>"Yo </a:t>
            </a:r>
            <a:r>
              <a:rPr lang="es-CO" dirty="0"/>
              <a:t>soy el Alfa y la Omega, el primero y el último" </a:t>
            </a:r>
          </a:p>
          <a:p>
            <a:pPr marL="0" indent="0" algn="ctr">
              <a:buNone/>
            </a:pPr>
            <a:r>
              <a:rPr lang="es-CO" dirty="0"/>
              <a:t>            </a:t>
            </a:r>
            <a:r>
              <a:rPr lang="es-CO" dirty="0" smtClean="0"/>
              <a:t> </a:t>
            </a:r>
            <a:r>
              <a:rPr lang="es-CO" dirty="0"/>
              <a:t>"El que vivo y estuve muerto; más he aquí que vivo por los siglos de los siglos." </a:t>
            </a:r>
          </a:p>
          <a:p>
            <a:pPr marL="0" indent="0" algn="ctr">
              <a:buNone/>
            </a:pPr>
            <a:r>
              <a:rPr lang="es-CO" dirty="0"/>
              <a:t>            </a:t>
            </a:r>
            <a:r>
              <a:rPr lang="es-CO" dirty="0" smtClean="0"/>
              <a:t> </a:t>
            </a:r>
            <a:r>
              <a:rPr lang="es-CO" dirty="0"/>
              <a:t>"Tengo las llaves de la muerte y del Hades." </a:t>
            </a:r>
          </a:p>
          <a:p>
            <a:pPr marL="0" indent="0" algn="ctr">
              <a:buNone/>
            </a:pPr>
            <a:r>
              <a:rPr lang="es-CO" dirty="0"/>
              <a:t>            </a:t>
            </a:r>
            <a:r>
              <a:rPr lang="es-CO" dirty="0" smtClean="0"/>
              <a:t> </a:t>
            </a:r>
            <a:r>
              <a:rPr lang="es-CO" dirty="0"/>
              <a:t>"Yo soy la raíz y el linaje de David, la estrella resplandeciente de la mañana." </a:t>
            </a:r>
          </a:p>
          <a:p>
            <a:pPr marL="0" indent="0" algn="ctr">
              <a:buNone/>
            </a:pPr>
            <a:r>
              <a:rPr lang="es-CO" dirty="0" smtClean="0"/>
              <a:t> </a:t>
            </a:r>
            <a:r>
              <a:rPr lang="es-CO" dirty="0"/>
              <a:t>Cuándo sabemos la verdadera identidad de nuestro Señor, ¿cómo podemos avergonzarnos de Él? </a:t>
            </a:r>
          </a:p>
          <a:p>
            <a:endParaRPr lang="es-CO" dirty="0"/>
          </a:p>
        </p:txBody>
      </p:sp>
    </p:spTree>
    <p:extLst>
      <p:ext uri="{BB962C8B-B14F-4D97-AF65-F5344CB8AC3E}">
        <p14:creationId xmlns:p14="http://schemas.microsoft.com/office/powerpoint/2010/main" val="19093127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0" end="10"/>
                                            </p:txEl>
                                          </p:spTgt>
                                        </p:tgtEl>
                                        <p:attrNameLst>
                                          <p:attrName>style.visibility</p:attrName>
                                        </p:attrNameLst>
                                      </p:cBhvr>
                                      <p:to>
                                        <p:strVal val="visible"/>
                                      </p:to>
                                    </p:set>
                                    <p:anim calcmode="lin" valueType="num">
                                      <p:cBhvr>
                                        <p:cTn id="7"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0" end="1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1" end="11"/>
                                            </p:txEl>
                                          </p:spTgt>
                                        </p:tgtEl>
                                        <p:attrNameLst>
                                          <p:attrName>style.visibility</p:attrName>
                                        </p:attrNameLst>
                                      </p:cBhvr>
                                      <p:to>
                                        <p:strVal val="visible"/>
                                      </p:to>
                                    </p:set>
                                    <p:anim calcmode="lin" valueType="num">
                                      <p:cBhvr>
                                        <p:cTn id="13"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1" end="1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12" end="12"/>
                                            </p:txEl>
                                          </p:spTgt>
                                        </p:tgtEl>
                                        <p:attrNameLst>
                                          <p:attrName>style.visibility</p:attrName>
                                        </p:attrNameLst>
                                      </p:cBhvr>
                                      <p:to>
                                        <p:strVal val="visible"/>
                                      </p:to>
                                    </p:set>
                                    <p:anim calcmode="lin" valueType="num">
                                      <p:cBhvr>
                                        <p:cTn id="19" dur="1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12" end="1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12" end="1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12" end="1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13" end="13"/>
                                            </p:txEl>
                                          </p:spTgt>
                                        </p:tgtEl>
                                        <p:attrNameLst>
                                          <p:attrName>style.visibility</p:attrName>
                                        </p:attrNameLst>
                                      </p:cBhvr>
                                      <p:to>
                                        <p:strVal val="visible"/>
                                      </p:to>
                                    </p:set>
                                    <p:anim calcmode="lin" valueType="num">
                                      <p:cBhvr>
                                        <p:cTn id="25" dur="10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13" end="1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13" end="1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13" end="1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anim calcmode="lin" valueType="num">
                                      <p:cBhvr>
                                        <p:cTn id="31" dur="1000" fill="hold"/>
                                        <p:tgtEl>
                                          <p:spTgt spid="3">
                                            <p:txEl>
                                              <p:pRg st="14" end="1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14" end="1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14" end="1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14" end="1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15" end="15"/>
                                            </p:txEl>
                                          </p:spTgt>
                                        </p:tgtEl>
                                        <p:attrNameLst>
                                          <p:attrName>style.visibility</p:attrName>
                                        </p:attrNameLst>
                                      </p:cBhvr>
                                      <p:to>
                                        <p:strVal val="visible"/>
                                      </p:to>
                                    </p:set>
                                    <p:anim calcmode="lin" valueType="num">
                                      <p:cBhvr>
                                        <p:cTn id="37" dur="1000" fill="hold"/>
                                        <p:tgtEl>
                                          <p:spTgt spid="3">
                                            <p:txEl>
                                              <p:pRg st="15" end="1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15" end="1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15" end="1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gradFill>
            <a:gsLst>
              <a:gs pos="0">
                <a:srgbClr val="FFEFD1"/>
              </a:gs>
              <a:gs pos="64999">
                <a:srgbClr val="F0EBD5"/>
              </a:gs>
              <a:gs pos="100000">
                <a:srgbClr val="D1C39F"/>
              </a:gs>
            </a:gsLst>
            <a:lin ang="5400000" scaled="0"/>
          </a:gradFill>
        </p:spPr>
        <p:txBody>
          <a:bodyPr>
            <a:normAutofit fontScale="70000" lnSpcReduction="20000"/>
          </a:bodyPr>
          <a:lstStyle/>
          <a:p>
            <a:pPr marL="0" indent="0" algn="ctr">
              <a:buNone/>
            </a:pPr>
            <a:r>
              <a:rPr lang="es-CO" sz="4000" b="1" dirty="0" smtClean="0"/>
              <a:t>PARA NO TENER VERGÜENZA DEBEMOS CONOCER LA FIDELIDAD DE JESÚS</a:t>
            </a:r>
          </a:p>
          <a:p>
            <a:pPr marL="0" indent="0" algn="ctr">
              <a:buNone/>
            </a:pPr>
            <a:r>
              <a:rPr lang="es-CO" dirty="0" smtClean="0"/>
              <a:t>"Estoy </a:t>
            </a:r>
            <a:r>
              <a:rPr lang="es-CO" dirty="0"/>
              <a:t>seguro que es poderoso para guardar su depósito para aquel día."  </a:t>
            </a:r>
            <a:r>
              <a:rPr lang="es-CO" b="1" dirty="0" smtClean="0">
                <a:solidFill>
                  <a:srgbClr val="FF0000"/>
                </a:solidFill>
              </a:rPr>
              <a:t>2 </a:t>
            </a:r>
            <a:r>
              <a:rPr lang="es-CO" b="1" dirty="0">
                <a:solidFill>
                  <a:srgbClr val="FF0000"/>
                </a:solidFill>
              </a:rPr>
              <a:t>Tim </a:t>
            </a:r>
            <a:r>
              <a:rPr lang="es-CO" b="1" dirty="0" smtClean="0">
                <a:solidFill>
                  <a:srgbClr val="FF0000"/>
                </a:solidFill>
              </a:rPr>
              <a:t>1:12. </a:t>
            </a:r>
            <a:endParaRPr lang="es-CO" b="1" dirty="0">
              <a:solidFill>
                <a:srgbClr val="FF0000"/>
              </a:solidFill>
            </a:endParaRPr>
          </a:p>
          <a:p>
            <a:pPr marL="0" indent="0" algn="ctr">
              <a:buNone/>
            </a:pPr>
            <a:r>
              <a:rPr lang="es-CO" dirty="0" smtClean="0"/>
              <a:t>Pablo </a:t>
            </a:r>
            <a:r>
              <a:rPr lang="es-CO" dirty="0"/>
              <a:t>encomendó su alma a </a:t>
            </a:r>
            <a:r>
              <a:rPr lang="es-CO" dirty="0" smtClean="0"/>
              <a:t>Jesús. Él </a:t>
            </a:r>
            <a:r>
              <a:rPr lang="es-CO" dirty="0"/>
              <a:t>estaba confiado que Jesús era poderoso para salvarlo en el día del </a:t>
            </a:r>
            <a:r>
              <a:rPr lang="es-CO" dirty="0" smtClean="0"/>
              <a:t>Juicio. </a:t>
            </a:r>
            <a:endParaRPr lang="es-CO" dirty="0"/>
          </a:p>
          <a:p>
            <a:pPr marL="0" indent="0">
              <a:buNone/>
            </a:pPr>
            <a:endParaRPr lang="es-CO" dirty="0" smtClean="0"/>
          </a:p>
          <a:p>
            <a:pPr marL="0" indent="0" algn="ctr">
              <a:buNone/>
            </a:pPr>
            <a:r>
              <a:rPr lang="es-CO" sz="3400" b="1" dirty="0" smtClean="0"/>
              <a:t>¿Qué </a:t>
            </a:r>
            <a:r>
              <a:rPr lang="es-CO" sz="3400" b="1" dirty="0"/>
              <a:t>tan </a:t>
            </a:r>
            <a:r>
              <a:rPr lang="es-CO" sz="3400" b="1" dirty="0" smtClean="0"/>
              <a:t>fiel y confiable</a:t>
            </a:r>
            <a:r>
              <a:rPr lang="es-CO" sz="3400" b="1" dirty="0"/>
              <a:t>, es este Jesús en el cual creemos para salvación? </a:t>
            </a:r>
          </a:p>
          <a:p>
            <a:pPr marL="0" indent="0" algn="ctr">
              <a:buNone/>
            </a:pPr>
            <a:r>
              <a:rPr lang="es-CO" dirty="0"/>
              <a:t>         </a:t>
            </a:r>
            <a:r>
              <a:rPr lang="es-CO" dirty="0" smtClean="0"/>
              <a:t>Es </a:t>
            </a:r>
            <a:r>
              <a:rPr lang="es-CO" dirty="0"/>
              <a:t>capaz de ayudar a aquellos que son </a:t>
            </a:r>
            <a:r>
              <a:rPr lang="es-CO" dirty="0" smtClean="0"/>
              <a:t>tentados. </a:t>
            </a:r>
            <a:r>
              <a:rPr lang="es-CO" dirty="0" smtClean="0">
                <a:solidFill>
                  <a:srgbClr val="FF0000"/>
                </a:solidFill>
              </a:rPr>
              <a:t>Heb </a:t>
            </a:r>
            <a:r>
              <a:rPr lang="es-CO" dirty="0">
                <a:solidFill>
                  <a:srgbClr val="FF0000"/>
                </a:solidFill>
              </a:rPr>
              <a:t>2:18; ver 1 Cor </a:t>
            </a:r>
            <a:r>
              <a:rPr lang="es-CO" dirty="0" smtClean="0">
                <a:solidFill>
                  <a:srgbClr val="FF0000"/>
                </a:solidFill>
              </a:rPr>
              <a:t>10:13. </a:t>
            </a:r>
            <a:endParaRPr lang="es-CO" dirty="0">
              <a:solidFill>
                <a:srgbClr val="FF0000"/>
              </a:solidFill>
            </a:endParaRPr>
          </a:p>
          <a:p>
            <a:pPr marL="0" indent="0" algn="ctr">
              <a:buNone/>
            </a:pPr>
            <a:r>
              <a:rPr lang="es-CO" dirty="0"/>
              <a:t>         </a:t>
            </a:r>
            <a:r>
              <a:rPr lang="es-CO" dirty="0" smtClean="0"/>
              <a:t>Es </a:t>
            </a:r>
            <a:r>
              <a:rPr lang="es-CO" dirty="0"/>
              <a:t>capaz de salvar a aquellos que primeramente vienen a Dios por medio de Él </a:t>
            </a:r>
            <a:r>
              <a:rPr lang="es-CO" dirty="0" smtClean="0">
                <a:solidFill>
                  <a:srgbClr val="FF0000"/>
                </a:solidFill>
              </a:rPr>
              <a:t> </a:t>
            </a:r>
            <a:r>
              <a:rPr lang="es-CO" dirty="0">
                <a:solidFill>
                  <a:srgbClr val="FF0000"/>
                </a:solidFill>
              </a:rPr>
              <a:t>Heb </a:t>
            </a:r>
            <a:r>
              <a:rPr lang="es-CO" dirty="0" smtClean="0">
                <a:solidFill>
                  <a:srgbClr val="FF0000"/>
                </a:solidFill>
              </a:rPr>
              <a:t>7:25.</a:t>
            </a:r>
            <a:r>
              <a:rPr lang="es-CO" dirty="0" smtClean="0"/>
              <a:t> </a:t>
            </a:r>
            <a:endParaRPr lang="es-CO" dirty="0"/>
          </a:p>
          <a:p>
            <a:pPr marL="0" indent="0" algn="ctr">
              <a:buNone/>
            </a:pPr>
            <a:r>
              <a:rPr lang="es-CO" dirty="0" smtClean="0"/>
              <a:t>Él </a:t>
            </a:r>
            <a:r>
              <a:rPr lang="es-CO" dirty="0"/>
              <a:t>es capaz de transformar nuestro cuerpo de humillación en un cuerpo glorioso </a:t>
            </a:r>
            <a:r>
              <a:rPr lang="es-CO" dirty="0" smtClean="0">
                <a:solidFill>
                  <a:srgbClr val="FF0000"/>
                </a:solidFill>
              </a:rPr>
              <a:t> </a:t>
            </a:r>
            <a:r>
              <a:rPr lang="es-CO" dirty="0">
                <a:solidFill>
                  <a:srgbClr val="FF0000"/>
                </a:solidFill>
              </a:rPr>
              <a:t>Fil </a:t>
            </a:r>
            <a:r>
              <a:rPr lang="es-CO" dirty="0" smtClean="0">
                <a:solidFill>
                  <a:srgbClr val="FF0000"/>
                </a:solidFill>
              </a:rPr>
              <a:t>3:21.</a:t>
            </a:r>
            <a:r>
              <a:rPr lang="es-CO" dirty="0" smtClean="0"/>
              <a:t> </a:t>
            </a:r>
            <a:endParaRPr lang="es-CO" dirty="0"/>
          </a:p>
          <a:p>
            <a:pPr marL="0" indent="0" algn="ctr">
              <a:buNone/>
            </a:pPr>
            <a:r>
              <a:rPr lang="es-CO" dirty="0" smtClean="0"/>
              <a:t>Dará </a:t>
            </a:r>
            <a:r>
              <a:rPr lang="es-CO" dirty="0"/>
              <a:t>vida eterna a aquellos que vienen a Él, y nada puede arrebatarlos de la mano de Su </a:t>
            </a:r>
            <a:r>
              <a:rPr lang="es-CO" dirty="0" smtClean="0"/>
              <a:t>Padre. </a:t>
            </a:r>
            <a:r>
              <a:rPr lang="es-CO" dirty="0" smtClean="0">
                <a:solidFill>
                  <a:srgbClr val="FF0000"/>
                </a:solidFill>
              </a:rPr>
              <a:t>Jn 10:28-29.</a:t>
            </a:r>
            <a:r>
              <a:rPr lang="es-CO" dirty="0" smtClean="0"/>
              <a:t> </a:t>
            </a:r>
          </a:p>
          <a:p>
            <a:pPr marL="0" indent="0" algn="ctr">
              <a:buNone/>
            </a:pPr>
            <a:r>
              <a:rPr lang="es-CO" dirty="0" smtClean="0"/>
              <a:t>Cuando </a:t>
            </a:r>
            <a:r>
              <a:rPr lang="es-CO" dirty="0"/>
              <a:t>conocemos la fidelidad de nuestro Señor, ¿cómo podemos avergonzarnos de Él? </a:t>
            </a:r>
          </a:p>
        </p:txBody>
      </p:sp>
    </p:spTree>
    <p:extLst>
      <p:ext uri="{BB962C8B-B14F-4D97-AF65-F5344CB8AC3E}">
        <p14:creationId xmlns:p14="http://schemas.microsoft.com/office/powerpoint/2010/main" val="29947497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1000"/>
                                        <p:tgtEl>
                                          <p:spTgt spid="3">
                                            <p:txEl>
                                              <p:pRg st="7" end="7"/>
                                            </p:txEl>
                                          </p:spTgt>
                                        </p:tgtEl>
                                      </p:cBhvr>
                                    </p:animEffect>
                                    <p:anim calcmode="lin" valueType="num">
                                      <p:cBhvr>
                                        <p:cTn id="2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1000"/>
                                        <p:tgtEl>
                                          <p:spTgt spid="3">
                                            <p:txEl>
                                              <p:pRg st="8" end="8"/>
                                            </p:txEl>
                                          </p:spTgt>
                                        </p:tgtEl>
                                      </p:cBhvr>
                                    </p:animEffect>
                                    <p:anim calcmode="lin" valueType="num">
                                      <p:cBhvr>
                                        <p:cTn id="2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fade">
                                      <p:cBhvr>
                                        <p:cTn id="32" dur="1000"/>
                                        <p:tgtEl>
                                          <p:spTgt spid="3">
                                            <p:txEl>
                                              <p:pRg st="9" end="9"/>
                                            </p:txEl>
                                          </p:spTgt>
                                        </p:tgtEl>
                                      </p:cBhvr>
                                    </p:animEffect>
                                    <p:anim calcmode="lin" valueType="num">
                                      <p:cBhvr>
                                        <p:cTn id="3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lgn="ctr">
              <a:buNone/>
            </a:pPr>
            <a:r>
              <a:rPr lang="es-CO" dirty="0" smtClean="0"/>
              <a:t>La </a:t>
            </a:r>
            <a:r>
              <a:rPr lang="es-CO" dirty="0"/>
              <a:t>mayoría de nosotros conocemos y apreciamos a nuestro Señor, la minoría probablemente podríamos avergonzarnos de Él. Lo mismo es verdad en relación a Su Palabra. De nuevo, Pablo provee un ejemplo: Él venció cualquier </a:t>
            </a:r>
            <a:r>
              <a:rPr lang="es-CO" dirty="0" smtClean="0"/>
              <a:t>vergüenza</a:t>
            </a:r>
            <a:r>
              <a:rPr lang="es-CO" dirty="0"/>
              <a:t>.</a:t>
            </a:r>
            <a:r>
              <a:rPr lang="es-CO" dirty="0" smtClean="0"/>
              <a:t> </a:t>
            </a:r>
            <a:endParaRPr lang="es-CO" dirty="0"/>
          </a:p>
          <a:p>
            <a:pPr marL="0" indent="0" algn="ctr">
              <a:buNone/>
            </a:pPr>
            <a:endParaRPr lang="es-CO" dirty="0" smtClean="0"/>
          </a:p>
          <a:p>
            <a:pPr marL="0" indent="0" algn="ctr">
              <a:buNone/>
            </a:pPr>
            <a:r>
              <a:rPr lang="es-CO" b="1" dirty="0" smtClean="0"/>
              <a:t>EL CONOCÍA </a:t>
            </a:r>
            <a:r>
              <a:rPr lang="es-CO" b="1" dirty="0"/>
              <a:t>EL EVANGELIO </a:t>
            </a:r>
          </a:p>
          <a:p>
            <a:endParaRPr lang="es-CO" dirty="0"/>
          </a:p>
          <a:p>
            <a:pPr marL="0" indent="0" algn="ctr">
              <a:buNone/>
            </a:pPr>
            <a:r>
              <a:rPr lang="es-CO" b="1" dirty="0"/>
              <a:t>E</a:t>
            </a:r>
            <a:r>
              <a:rPr lang="es-CO" b="1" dirty="0" smtClean="0"/>
              <a:t>l poder de Dios. </a:t>
            </a:r>
          </a:p>
          <a:p>
            <a:pPr marL="0" indent="0" algn="ctr">
              <a:buNone/>
            </a:pPr>
            <a:r>
              <a:rPr lang="es-CO" dirty="0" smtClean="0"/>
              <a:t> </a:t>
            </a:r>
            <a:r>
              <a:rPr lang="es-CO" dirty="0"/>
              <a:t>"Porque no me avergüenzo del evangelio, porque es poder de Dios" </a:t>
            </a:r>
            <a:r>
              <a:rPr lang="es-CO" dirty="0" smtClean="0"/>
              <a:t>. </a:t>
            </a:r>
            <a:r>
              <a:rPr lang="es-CO" b="1" dirty="0" smtClean="0">
                <a:solidFill>
                  <a:srgbClr val="FF0000"/>
                </a:solidFill>
              </a:rPr>
              <a:t>Rom </a:t>
            </a:r>
            <a:r>
              <a:rPr lang="es-CO" b="1" dirty="0">
                <a:solidFill>
                  <a:srgbClr val="FF0000"/>
                </a:solidFill>
              </a:rPr>
              <a:t>1:16 </a:t>
            </a:r>
            <a:r>
              <a:rPr lang="es-CO" dirty="0" smtClean="0"/>
              <a:t>Pablo </a:t>
            </a:r>
            <a:r>
              <a:rPr lang="es-CO" dirty="0"/>
              <a:t>sabía que el mensaje que él proclamaba era </a:t>
            </a:r>
            <a:r>
              <a:rPr lang="es-CO" dirty="0" smtClean="0"/>
              <a:t>poderoso. </a:t>
            </a:r>
            <a:endParaRPr lang="es-CO" dirty="0"/>
          </a:p>
          <a:p>
            <a:pPr marL="0" indent="0" algn="ctr">
              <a:buNone/>
            </a:pPr>
            <a:r>
              <a:rPr lang="es-CO" dirty="0" smtClean="0"/>
              <a:t>Aun </a:t>
            </a:r>
            <a:r>
              <a:rPr lang="es-CO" dirty="0"/>
              <a:t>cuando a algunos podría parecerles </a:t>
            </a:r>
            <a:r>
              <a:rPr lang="es-CO" dirty="0" smtClean="0"/>
              <a:t>locura. ver </a:t>
            </a:r>
            <a:r>
              <a:rPr lang="es-CO" b="1" dirty="0">
                <a:solidFill>
                  <a:srgbClr val="FF0000"/>
                </a:solidFill>
              </a:rPr>
              <a:t>1 Cor </a:t>
            </a:r>
            <a:r>
              <a:rPr lang="es-CO" b="1" dirty="0" smtClean="0">
                <a:solidFill>
                  <a:srgbClr val="FF0000"/>
                </a:solidFill>
              </a:rPr>
              <a:t>1:18. </a:t>
            </a:r>
            <a:endParaRPr lang="es-CO" b="1" dirty="0">
              <a:solidFill>
                <a:srgbClr val="FF0000"/>
              </a:solidFill>
            </a:endParaRPr>
          </a:p>
          <a:p>
            <a:pPr marL="0" indent="0">
              <a:buNone/>
            </a:pPr>
            <a:endParaRPr lang="es-CO" dirty="0"/>
          </a:p>
          <a:p>
            <a:endParaRPr lang="es-CO" dirty="0"/>
          </a:p>
        </p:txBody>
      </p:sp>
    </p:spTree>
    <p:extLst>
      <p:ext uri="{BB962C8B-B14F-4D97-AF65-F5344CB8AC3E}">
        <p14:creationId xmlns:p14="http://schemas.microsoft.com/office/powerpoint/2010/main" val="23251571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wipe(down)">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sz="3500" b="1" dirty="0"/>
              <a:t>¿Qué poder está contenido en el evangelio de Cristo? </a:t>
            </a:r>
          </a:p>
          <a:p>
            <a:pPr marL="0" indent="0" algn="ctr">
              <a:buNone/>
            </a:pPr>
            <a:r>
              <a:rPr lang="es-CO" dirty="0"/>
              <a:t>          </a:t>
            </a:r>
            <a:endParaRPr lang="es-CO" dirty="0" smtClean="0"/>
          </a:p>
          <a:p>
            <a:pPr marL="0" indent="0" algn="ctr">
              <a:buNone/>
            </a:pPr>
            <a:r>
              <a:rPr lang="es-CO" dirty="0" smtClean="0"/>
              <a:t>a</a:t>
            </a:r>
            <a:r>
              <a:rPr lang="es-CO" dirty="0"/>
              <a:t>. El poder de salvar a aquellos que creen. </a:t>
            </a:r>
            <a:r>
              <a:rPr lang="es-CO" b="1" dirty="0">
                <a:solidFill>
                  <a:srgbClr val="FF0000"/>
                </a:solidFill>
              </a:rPr>
              <a:t>Rom 1:16. </a:t>
            </a:r>
          </a:p>
          <a:p>
            <a:pPr marL="0" indent="0" algn="ctr">
              <a:buNone/>
            </a:pPr>
            <a:r>
              <a:rPr lang="es-CO" dirty="0" smtClean="0"/>
              <a:t>         </a:t>
            </a:r>
            <a:r>
              <a:rPr lang="es-CO" dirty="0"/>
              <a:t>b. El poder de causar que alguien nazca de nuevo. </a:t>
            </a:r>
            <a:r>
              <a:rPr lang="es-CO" b="1" dirty="0">
                <a:solidFill>
                  <a:srgbClr val="FF0000"/>
                </a:solidFill>
              </a:rPr>
              <a:t>1 Ped 1:22-25. </a:t>
            </a:r>
          </a:p>
          <a:p>
            <a:pPr marL="0" indent="0" algn="ctr">
              <a:buNone/>
            </a:pPr>
            <a:r>
              <a:rPr lang="es-CO" dirty="0" smtClean="0"/>
              <a:t>         </a:t>
            </a:r>
            <a:r>
              <a:rPr lang="es-CO" dirty="0"/>
              <a:t>c. El poder de obrar efectivamente en aquellos que creen. </a:t>
            </a:r>
            <a:r>
              <a:rPr lang="es-CO" b="1" dirty="0">
                <a:solidFill>
                  <a:srgbClr val="FF0000"/>
                </a:solidFill>
              </a:rPr>
              <a:t>1 Tes </a:t>
            </a:r>
            <a:r>
              <a:rPr lang="es-CO" b="1" dirty="0" smtClean="0">
                <a:solidFill>
                  <a:srgbClr val="FF0000"/>
                </a:solidFill>
              </a:rPr>
              <a:t>2:13. </a:t>
            </a:r>
            <a:endParaRPr lang="es-CO" b="1" dirty="0">
              <a:solidFill>
                <a:srgbClr val="FF0000"/>
              </a:solidFill>
            </a:endParaRPr>
          </a:p>
          <a:p>
            <a:pPr marL="0" indent="0" algn="ctr">
              <a:buNone/>
            </a:pPr>
            <a:r>
              <a:rPr lang="es-CO" dirty="0" smtClean="0"/>
              <a:t>         </a:t>
            </a:r>
            <a:r>
              <a:rPr lang="es-CO" dirty="0"/>
              <a:t>d. El poder de producir fruto en aquellos que lo conocen y lo entienden. </a:t>
            </a:r>
            <a:r>
              <a:rPr lang="es-CO" b="1" dirty="0">
                <a:solidFill>
                  <a:srgbClr val="FF0000"/>
                </a:solidFill>
              </a:rPr>
              <a:t>Col 1:6. </a:t>
            </a:r>
          </a:p>
          <a:p>
            <a:pPr marL="0" indent="0" algn="ctr">
              <a:buNone/>
            </a:pPr>
            <a:endParaRPr lang="es-CO" b="1" dirty="0" smtClean="0"/>
          </a:p>
          <a:p>
            <a:pPr marL="0" indent="0" algn="ctr">
              <a:buNone/>
            </a:pPr>
            <a:r>
              <a:rPr lang="es-CO" b="1" dirty="0" smtClean="0"/>
              <a:t>De esta forma, cuando </a:t>
            </a:r>
            <a:r>
              <a:rPr lang="es-CO" b="1" dirty="0"/>
              <a:t>conocemos el poder de Dios en el evangelio, ¿cómo podemos avergonzarnos? </a:t>
            </a:r>
          </a:p>
          <a:p>
            <a:endParaRPr lang="es-CO" dirty="0"/>
          </a:p>
        </p:txBody>
      </p:sp>
    </p:spTree>
    <p:extLst>
      <p:ext uri="{BB962C8B-B14F-4D97-AF65-F5344CB8AC3E}">
        <p14:creationId xmlns:p14="http://schemas.microsoft.com/office/powerpoint/2010/main" val="216131797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barn(inVertical)">
                                      <p:cBhvr>
                                        <p:cTn id="16" dur="500"/>
                                        <p:tgtEl>
                                          <p:spTgt spid="3">
                                            <p:txEl>
                                              <p:pRg st="5" end="5"/>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barn(inVertical)">
                                      <p:cBhvr>
                                        <p:cTn id="1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gradFill>
            <a:gsLst>
              <a:gs pos="0">
                <a:srgbClr val="FFEFD1"/>
              </a:gs>
              <a:gs pos="64999">
                <a:srgbClr val="F0EBD5"/>
              </a:gs>
              <a:gs pos="100000">
                <a:srgbClr val="D1C39F"/>
              </a:gs>
            </a:gsLst>
            <a:lin ang="5400000" scaled="0"/>
          </a:gradFill>
        </p:spPr>
        <p:txBody>
          <a:bodyPr>
            <a:normAutofit fontScale="70000" lnSpcReduction="20000"/>
          </a:bodyPr>
          <a:lstStyle/>
          <a:p>
            <a:pPr marL="0" indent="0" algn="ctr">
              <a:buNone/>
            </a:pPr>
            <a:r>
              <a:rPr lang="es-CO" b="1" dirty="0" smtClean="0"/>
              <a:t>LA </a:t>
            </a:r>
            <a:r>
              <a:rPr lang="es-CO" b="1" dirty="0"/>
              <a:t>SABIDURÍA DE </a:t>
            </a:r>
            <a:r>
              <a:rPr lang="es-CO" b="1" dirty="0" smtClean="0"/>
              <a:t>DIOS </a:t>
            </a:r>
            <a:endParaRPr lang="es-CO" b="1" dirty="0"/>
          </a:p>
          <a:p>
            <a:pPr marL="0" indent="0" algn="ctr">
              <a:buNone/>
            </a:pPr>
            <a:r>
              <a:rPr lang="es-CO" dirty="0" smtClean="0"/>
              <a:t>"pero </a:t>
            </a:r>
            <a:r>
              <a:rPr lang="es-CO" dirty="0"/>
              <a:t>nosotros predicamos a Cristo crucificado... la sabiduría de Dios" </a:t>
            </a:r>
            <a:r>
              <a:rPr lang="es-CO" b="1" dirty="0" smtClean="0">
                <a:solidFill>
                  <a:srgbClr val="FF0000"/>
                </a:solidFill>
              </a:rPr>
              <a:t>1 Cor.1:23-24. </a:t>
            </a:r>
            <a:endParaRPr lang="es-CO" b="1" dirty="0">
              <a:solidFill>
                <a:srgbClr val="FF0000"/>
              </a:solidFill>
            </a:endParaRPr>
          </a:p>
          <a:p>
            <a:pPr marL="0" indent="0">
              <a:buNone/>
            </a:pPr>
            <a:r>
              <a:rPr lang="es-CO" dirty="0"/>
              <a:t>          a. Pablo sabía que el evangelio contenía la sabiduría de Dios </a:t>
            </a:r>
          </a:p>
          <a:p>
            <a:pPr marL="0" indent="0" algn="ctr">
              <a:buNone/>
            </a:pPr>
            <a:r>
              <a:rPr lang="es-CO" dirty="0"/>
              <a:t>          b. Aun cuando contenía lo que era considerado locura para los </a:t>
            </a:r>
            <a:r>
              <a:rPr lang="es-CO" dirty="0" smtClean="0"/>
              <a:t>griegos. </a:t>
            </a:r>
            <a:endParaRPr lang="es-CO" dirty="0"/>
          </a:p>
          <a:p>
            <a:pPr marL="0" indent="0" algn="ctr">
              <a:buNone/>
            </a:pPr>
            <a:endParaRPr lang="es-CO" sz="3400" b="1" dirty="0" smtClean="0"/>
          </a:p>
          <a:p>
            <a:pPr marL="0" indent="0" algn="ctr">
              <a:buNone/>
            </a:pPr>
            <a:r>
              <a:rPr lang="es-CO" sz="3400" b="1" dirty="0" smtClean="0"/>
              <a:t>¿Qué </a:t>
            </a:r>
            <a:r>
              <a:rPr lang="es-CO" sz="3400" b="1" dirty="0"/>
              <a:t>sabiduría estaba contenida en el evangelio de Cristo? </a:t>
            </a:r>
          </a:p>
          <a:p>
            <a:pPr marL="0" indent="0" algn="ctr">
              <a:buNone/>
            </a:pPr>
            <a:r>
              <a:rPr lang="es-CO" dirty="0"/>
              <a:t>          a. Sabiduría más allá de la capacidad del hombre natural para discernir por sí </a:t>
            </a:r>
            <a:r>
              <a:rPr lang="es-CO" dirty="0" smtClean="0"/>
              <a:t>mismo. </a:t>
            </a:r>
            <a:r>
              <a:rPr lang="es-CO" b="1" dirty="0" smtClean="0">
                <a:solidFill>
                  <a:srgbClr val="FF0000"/>
                </a:solidFill>
              </a:rPr>
              <a:t>Rom. 11:33.</a:t>
            </a:r>
            <a:r>
              <a:rPr lang="es-CO" dirty="0" smtClean="0"/>
              <a:t> </a:t>
            </a:r>
            <a:endParaRPr lang="es-CO" dirty="0"/>
          </a:p>
          <a:p>
            <a:pPr marL="0" indent="0" algn="ctr">
              <a:buNone/>
            </a:pPr>
            <a:r>
              <a:rPr lang="es-CO" dirty="0"/>
              <a:t>          b. Sabiduría oculta por las edades, pero que ahora es revelada a los apóstoles del </a:t>
            </a:r>
            <a:r>
              <a:rPr lang="es-CO" dirty="0" smtClean="0"/>
              <a:t>Señor. </a:t>
            </a:r>
            <a:r>
              <a:rPr lang="es-CO" b="1" dirty="0">
                <a:solidFill>
                  <a:srgbClr val="FF0000"/>
                </a:solidFill>
              </a:rPr>
              <a:t>1 </a:t>
            </a:r>
            <a:r>
              <a:rPr lang="es-CO" b="1" dirty="0" smtClean="0">
                <a:solidFill>
                  <a:srgbClr val="FF0000"/>
                </a:solidFill>
              </a:rPr>
              <a:t>Cor. 2:6-10. </a:t>
            </a:r>
            <a:endParaRPr lang="es-CO" b="1" dirty="0">
              <a:solidFill>
                <a:srgbClr val="FF0000"/>
              </a:solidFill>
            </a:endParaRPr>
          </a:p>
          <a:p>
            <a:pPr marL="0" indent="0" algn="ctr">
              <a:buNone/>
            </a:pPr>
            <a:r>
              <a:rPr lang="es-CO" dirty="0"/>
              <a:t>          c. Sabiduría que ahora podemos aprender al leer los escritos de los </a:t>
            </a:r>
            <a:r>
              <a:rPr lang="es-CO" dirty="0" smtClean="0"/>
              <a:t>apóstoles. </a:t>
            </a:r>
            <a:r>
              <a:rPr lang="es-CO" b="1" dirty="0" smtClean="0">
                <a:solidFill>
                  <a:srgbClr val="FF0000"/>
                </a:solidFill>
              </a:rPr>
              <a:t>Efe. 3:3-5. </a:t>
            </a:r>
            <a:endParaRPr lang="es-CO" b="1" dirty="0">
              <a:solidFill>
                <a:srgbClr val="FF0000"/>
              </a:solidFill>
            </a:endParaRPr>
          </a:p>
          <a:p>
            <a:pPr marL="0" indent="0">
              <a:buNone/>
            </a:pPr>
            <a:r>
              <a:rPr lang="es-CO" dirty="0"/>
              <a:t>              d. En verdad, todos los tesoros de la sabiduría y del conocimiento</a:t>
            </a:r>
            <a:r>
              <a:rPr lang="es-CO" dirty="0" smtClean="0"/>
              <a:t>, </a:t>
            </a:r>
            <a:r>
              <a:rPr lang="es-CO" dirty="0"/>
              <a:t>especialmente para la verdadera vida abundante y la vida </a:t>
            </a:r>
            <a:r>
              <a:rPr lang="es-CO" dirty="0" smtClean="0"/>
              <a:t>eterna. </a:t>
            </a:r>
            <a:r>
              <a:rPr lang="es-CO" b="1" dirty="0">
                <a:solidFill>
                  <a:srgbClr val="FF0000"/>
                </a:solidFill>
              </a:rPr>
              <a:t>Col 2:3; ver Jn 10:10; 1 Jn </a:t>
            </a:r>
            <a:r>
              <a:rPr lang="es-CO" b="1" dirty="0" smtClean="0">
                <a:solidFill>
                  <a:srgbClr val="FF0000"/>
                </a:solidFill>
              </a:rPr>
              <a:t>5:11-13. </a:t>
            </a:r>
            <a:endParaRPr lang="es-CO" b="1" dirty="0">
              <a:solidFill>
                <a:srgbClr val="FF0000"/>
              </a:solidFill>
            </a:endParaRPr>
          </a:p>
          <a:p>
            <a:pPr marL="0" indent="0" algn="ctr">
              <a:buNone/>
            </a:pPr>
            <a:endParaRPr lang="es-CO" dirty="0" smtClean="0"/>
          </a:p>
          <a:p>
            <a:pPr marL="0" indent="0" algn="ctr">
              <a:buNone/>
            </a:pPr>
            <a:r>
              <a:rPr lang="es-CO" b="1" dirty="0" smtClean="0"/>
              <a:t>Cuando </a:t>
            </a:r>
            <a:r>
              <a:rPr lang="es-CO" b="1" dirty="0"/>
              <a:t>conocemos la sabiduría de Dios en el evangelio, ¿cómo podemos avergonzarnos? </a:t>
            </a:r>
          </a:p>
        </p:txBody>
      </p:sp>
    </p:spTree>
    <p:extLst>
      <p:ext uri="{BB962C8B-B14F-4D97-AF65-F5344CB8AC3E}">
        <p14:creationId xmlns:p14="http://schemas.microsoft.com/office/powerpoint/2010/main" val="38301440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wipe(down)">
                                      <p:cBhvr>
                                        <p:cTn id="13" dur="500"/>
                                        <p:tgtEl>
                                          <p:spTgt spid="3">
                                            <p:txEl>
                                              <p:pRg st="7" end="7"/>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wipe(down)">
                                      <p:cBhvr>
                                        <p:cTn id="16" dur="500"/>
                                        <p:tgtEl>
                                          <p:spTgt spid="3">
                                            <p:txEl>
                                              <p:pRg st="8" end="8"/>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animEffect transition="in" filter="wipe(down)">
                                      <p:cBhvr>
                                        <p:cTn id="19" dur="500"/>
                                        <p:tgtEl>
                                          <p:spTgt spid="3">
                                            <p:txEl>
                                              <p:pRg st="9" end="9"/>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11" end="11"/>
                                            </p:txEl>
                                          </p:spTgt>
                                        </p:tgtEl>
                                        <p:attrNameLst>
                                          <p:attrName>style.visibility</p:attrName>
                                        </p:attrNameLst>
                                      </p:cBhvr>
                                      <p:to>
                                        <p:strVal val="visible"/>
                                      </p:to>
                                    </p:set>
                                    <p:animEffect transition="in" filter="wipe(down)">
                                      <p:cBhvr>
                                        <p:cTn id="2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6779096" cy="1584176"/>
          </a:xfrm>
          <a:solidFill>
            <a:schemeClr val="accent5">
              <a:lumMod val="20000"/>
              <a:lumOff val="80000"/>
            </a:schemeClr>
          </a:solidFill>
        </p:spPr>
        <p:txBody>
          <a:bodyPr>
            <a:normAutofit/>
          </a:bodyPr>
          <a:lstStyle/>
          <a:p>
            <a:pPr marL="0" indent="0">
              <a:buNone/>
            </a:pPr>
            <a:r>
              <a:rPr lang="es-CO" dirty="0" smtClean="0"/>
              <a:t>          </a:t>
            </a:r>
            <a:r>
              <a:rPr lang="es-CO" b="1" dirty="0" smtClean="0"/>
              <a:t>EVANGELIZAR, PREDICAR SU PALABRA A OTROS, REPARTIR LITERATURAS</a:t>
            </a:r>
            <a:r>
              <a:rPr lang="es-CO" dirty="0" smtClean="0"/>
              <a:t>.</a:t>
            </a:r>
          </a:p>
        </p:txBody>
      </p:sp>
      <p:sp>
        <p:nvSpPr>
          <p:cNvPr id="2" name="1 Hexágono"/>
          <p:cNvSpPr/>
          <p:nvPr/>
        </p:nvSpPr>
        <p:spPr>
          <a:xfrm>
            <a:off x="497619" y="358237"/>
            <a:ext cx="844680" cy="457200"/>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a:solidFill>
                  <a:srgbClr val="002060"/>
                </a:solidFill>
              </a:rPr>
              <a:t>2</a:t>
            </a:r>
            <a:endParaRPr lang="es-CO" b="1" i="1" dirty="0">
              <a:solidFill>
                <a:srgbClr val="00206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237406"/>
            <a:ext cx="1652389" cy="1751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441258" y="2132856"/>
            <a:ext cx="8496944" cy="4585871"/>
          </a:xfrm>
          <a:prstGeom prst="rect">
            <a:avLst/>
          </a:prstGeom>
          <a:blipFill>
            <a:blip r:embed="rId3"/>
            <a:tile tx="0" ty="0" sx="100000" sy="100000" flip="none" algn="tl"/>
          </a:blipFill>
        </p:spPr>
        <p:txBody>
          <a:bodyPr wrap="square">
            <a:spAutoFit/>
          </a:bodyPr>
          <a:lstStyle/>
          <a:p>
            <a:r>
              <a:rPr lang="es-CO" sz="2800" b="1" dirty="0"/>
              <a:t>¿Cómo vamos a ganar las almas de los perdidos? </a:t>
            </a:r>
            <a:endParaRPr lang="es-CO" sz="2800" b="1" dirty="0" smtClean="0"/>
          </a:p>
          <a:p>
            <a:r>
              <a:rPr lang="es-CO" sz="2400" dirty="0" smtClean="0"/>
              <a:t>Es </a:t>
            </a:r>
            <a:r>
              <a:rPr lang="es-CO" sz="2400" dirty="0"/>
              <a:t>interesante ver que muchos opinan que es a través de una </a:t>
            </a:r>
            <a:r>
              <a:rPr lang="es-CO" sz="2400" dirty="0" smtClean="0"/>
              <a:t>campaña </a:t>
            </a:r>
            <a:r>
              <a:rPr lang="es-CO" sz="2400" dirty="0"/>
              <a:t>o en reuniones especiales en la iglesia. </a:t>
            </a:r>
            <a:endParaRPr lang="es-CO" sz="2400" dirty="0" smtClean="0"/>
          </a:p>
          <a:p>
            <a:endParaRPr lang="es-CO" sz="2400" dirty="0"/>
          </a:p>
          <a:p>
            <a:r>
              <a:rPr lang="es-CO" sz="2400" dirty="0" smtClean="0"/>
              <a:t>Mientras </a:t>
            </a:r>
            <a:r>
              <a:rPr lang="es-CO" sz="2400" dirty="0"/>
              <a:t>esas clases de reuniones tienen su lugar en la vida de cualquier iglesia la realidad es que la mejor oportunidad de evangelizar es durante las actividades de la vida cotidiana y no necesariamente en un ámbito especial. </a:t>
            </a:r>
            <a:r>
              <a:rPr lang="es-CO" sz="2400" dirty="0" smtClean="0"/>
              <a:t> Muchos </a:t>
            </a:r>
            <a:r>
              <a:rPr lang="es-CO" sz="2400" dirty="0"/>
              <a:t>miraban a Jesús en su vida cotidiana y lo acusaba de aprovechar de la vida </a:t>
            </a:r>
            <a:r>
              <a:rPr lang="es-CO" sz="2400" b="1" dirty="0">
                <a:solidFill>
                  <a:srgbClr val="FF0000"/>
                </a:solidFill>
              </a:rPr>
              <a:t>Lucas 7:34</a:t>
            </a:r>
            <a:r>
              <a:rPr lang="es-CO" sz="2400" dirty="0"/>
              <a:t>. </a:t>
            </a:r>
            <a:r>
              <a:rPr lang="es-CO" sz="2400" dirty="0">
                <a:latin typeface="Agency FB" pitchFamily="34" charset="0"/>
              </a:rPr>
              <a:t>Vino el Hijo del hombre, que come y bebe, y decís: </a:t>
            </a:r>
            <a:r>
              <a:rPr lang="es-CO" sz="2400" dirty="0" smtClean="0">
                <a:latin typeface="Agency FB" pitchFamily="34" charset="0"/>
              </a:rPr>
              <a:t>«Este </a:t>
            </a:r>
            <a:r>
              <a:rPr lang="es-CO" sz="2400" dirty="0">
                <a:latin typeface="Agency FB" pitchFamily="34" charset="0"/>
              </a:rPr>
              <a:t>es un hombre comilón y bebedor de vino, </a:t>
            </a:r>
            <a:r>
              <a:rPr lang="es-CO" sz="2400" b="1" u="sng" dirty="0">
                <a:latin typeface="Agency FB" pitchFamily="34" charset="0"/>
              </a:rPr>
              <a:t>amigo de publicanos y de </a:t>
            </a:r>
            <a:r>
              <a:rPr lang="es-CO" sz="2400" b="1" u="sng" dirty="0" smtClean="0">
                <a:latin typeface="Agency FB" pitchFamily="34" charset="0"/>
              </a:rPr>
              <a:t>pecadores»</a:t>
            </a:r>
            <a:r>
              <a:rPr lang="es-CO" sz="2400" dirty="0" smtClean="0">
                <a:latin typeface="Agency FB" pitchFamily="34" charset="0"/>
              </a:rPr>
              <a:t>. </a:t>
            </a:r>
            <a:r>
              <a:rPr lang="es-CO" sz="2400" dirty="0">
                <a:latin typeface="Agency FB" pitchFamily="34" charset="0"/>
              </a:rPr>
              <a:t>Cuando Dios nos llama a evangelizar no importa el lugar sino la gente.</a:t>
            </a:r>
          </a:p>
        </p:txBody>
      </p:sp>
    </p:spTree>
    <p:extLst>
      <p:ext uri="{BB962C8B-B14F-4D97-AF65-F5344CB8AC3E}">
        <p14:creationId xmlns:p14="http://schemas.microsoft.com/office/powerpoint/2010/main" val="32598948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arn(inVertical)">
                                      <p:cBhvr>
                                        <p:cTn id="7" dur="500"/>
                                        <p:tgtEl>
                                          <p:spTgt spid="6">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6">
                                            <p:txEl>
                                              <p:pRg st="3" end="3"/>
                                            </p:txEl>
                                          </p:spTgt>
                                        </p:tgtEl>
                                        <p:attrNameLst>
                                          <p:attrName>style.visibility</p:attrName>
                                        </p:attrNameLst>
                                      </p:cBhvr>
                                      <p:to>
                                        <p:strVal val="visible"/>
                                      </p:to>
                                    </p:set>
                                    <p:animEffect transition="in" filter="barn(inVertical)">
                                      <p:cBhvr>
                                        <p:cTn id="10"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6419056" cy="1512168"/>
          </a:xfrm>
          <a:solidFill>
            <a:schemeClr val="accent4">
              <a:lumMod val="20000"/>
              <a:lumOff val="80000"/>
            </a:schemeClr>
          </a:solidFill>
        </p:spPr>
        <p:txBody>
          <a:bodyPr>
            <a:normAutofit fontScale="92500" lnSpcReduction="10000"/>
          </a:bodyPr>
          <a:lstStyle/>
          <a:p>
            <a:pPr marL="0" indent="0">
              <a:buNone/>
            </a:pPr>
            <a:r>
              <a:rPr lang="es-CO" dirty="0" smtClean="0"/>
              <a:t>.              </a:t>
            </a:r>
            <a:r>
              <a:rPr lang="es-CO" sz="3500" b="1" dirty="0" smtClean="0"/>
              <a:t>CUANDO NO PREDICAMOS NO ESTAMOS IDENTIFICÁNDONOS CON CRISTO, NI COMO CRISTIANOS</a:t>
            </a:r>
            <a:r>
              <a:rPr lang="es-CO" sz="3000" dirty="0" smtClean="0"/>
              <a:t>.</a:t>
            </a:r>
            <a:endParaRPr lang="es-CO" sz="3000" dirty="0"/>
          </a:p>
          <a:p>
            <a:endParaRPr lang="es-CO" sz="3000" dirty="0"/>
          </a:p>
        </p:txBody>
      </p:sp>
      <p:sp>
        <p:nvSpPr>
          <p:cNvPr id="4" name="3 Hexágono"/>
          <p:cNvSpPr/>
          <p:nvPr/>
        </p:nvSpPr>
        <p:spPr>
          <a:xfrm>
            <a:off x="467544" y="333896"/>
            <a:ext cx="1296144" cy="504056"/>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smtClean="0">
                <a:solidFill>
                  <a:srgbClr val="002060"/>
                </a:solidFill>
              </a:rPr>
              <a:t>3</a:t>
            </a:r>
            <a:endParaRPr lang="es-CO" b="1" i="1" dirty="0">
              <a:solidFill>
                <a:srgbClr val="002060"/>
              </a:solidFill>
            </a:endParaRPr>
          </a:p>
        </p:txBody>
      </p:sp>
      <p:sp>
        <p:nvSpPr>
          <p:cNvPr id="5" name="4 Rectángulo"/>
          <p:cNvSpPr/>
          <p:nvPr/>
        </p:nvSpPr>
        <p:spPr>
          <a:xfrm>
            <a:off x="651198" y="3068960"/>
            <a:ext cx="7848872" cy="2677656"/>
          </a:xfrm>
          <a:prstGeom prst="rect">
            <a:avLst/>
          </a:prstGeom>
        </p:spPr>
        <p:txBody>
          <a:bodyPr wrap="square">
            <a:spAutoFit/>
          </a:bodyPr>
          <a:lstStyle/>
          <a:p>
            <a:r>
              <a:rPr lang="es-CO" sz="2800" b="1" dirty="0" smtClean="0">
                <a:solidFill>
                  <a:srgbClr val="FF0000"/>
                </a:solidFill>
              </a:rPr>
              <a:t>Mateo.28:18-20. </a:t>
            </a:r>
            <a:r>
              <a:rPr lang="es-CO" sz="2800" dirty="0"/>
              <a:t>Jesús se acercó y les habló diciendo: "</a:t>
            </a:r>
            <a:r>
              <a:rPr lang="es-CO" sz="2800" dirty="0">
                <a:latin typeface="Agency FB" pitchFamily="34" charset="0"/>
              </a:rPr>
              <a:t>Toda potestad me es dada en el cielo y en la </a:t>
            </a:r>
            <a:r>
              <a:rPr lang="es-CO" sz="2800" dirty="0" smtClean="0">
                <a:latin typeface="Agency FB" pitchFamily="34" charset="0"/>
              </a:rPr>
              <a:t>tierra. 19 </a:t>
            </a:r>
            <a:r>
              <a:rPr lang="es-CO" sz="2800" dirty="0">
                <a:latin typeface="Agency FB" pitchFamily="34" charset="0"/>
              </a:rPr>
              <a:t>Por tanto, id y haced </a:t>
            </a:r>
            <a:r>
              <a:rPr lang="es-CO" sz="2800" dirty="0" smtClean="0">
                <a:latin typeface="Agency FB" pitchFamily="34" charset="0"/>
              </a:rPr>
              <a:t>discípulos a </a:t>
            </a:r>
            <a:r>
              <a:rPr lang="es-CO" sz="2800" dirty="0">
                <a:latin typeface="Agency FB" pitchFamily="34" charset="0"/>
              </a:rPr>
              <a:t>todas las naciones, bautizándolos en el nombre </a:t>
            </a:r>
            <a:r>
              <a:rPr lang="es-CO" sz="2800" dirty="0" smtClean="0">
                <a:latin typeface="Agency FB" pitchFamily="34" charset="0"/>
              </a:rPr>
              <a:t>del </a:t>
            </a:r>
            <a:r>
              <a:rPr lang="es-CO" sz="2800" dirty="0">
                <a:latin typeface="Agency FB" pitchFamily="34" charset="0"/>
              </a:rPr>
              <a:t>Padre, del Hijo y del Espíritu Santo, </a:t>
            </a:r>
            <a:r>
              <a:rPr lang="es-CO" sz="2800" dirty="0" smtClean="0">
                <a:latin typeface="Agency FB" pitchFamily="34" charset="0"/>
              </a:rPr>
              <a:t>20 </a:t>
            </a:r>
            <a:r>
              <a:rPr lang="es-CO" sz="2800" dirty="0">
                <a:latin typeface="Agency FB" pitchFamily="34" charset="0"/>
              </a:rPr>
              <a:t>y enseñándoles que guarden todas las cosas que os he mandado. Y yo estoy con vosotros todos los días, hasta el fin del mundo</a:t>
            </a:r>
            <a:r>
              <a:rPr lang="es-CO" sz="2800" dirty="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308600"/>
            <a:ext cx="1785739" cy="160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63989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marL="0" indent="0">
              <a:buNone/>
            </a:pPr>
            <a:r>
              <a:rPr lang="es-CO" sz="3800" b="1" dirty="0"/>
              <a:t>Por tanto, id</a:t>
            </a:r>
            <a:r>
              <a:rPr lang="es-CO" dirty="0"/>
              <a:t> </a:t>
            </a:r>
            <a:r>
              <a:rPr lang="es-CO" dirty="0" smtClean="0"/>
              <a:t> Los versos de Mat.28:19-20. </a:t>
            </a:r>
            <a:r>
              <a:rPr lang="es-CO" dirty="0"/>
              <a:t>son la carta magna de la iglesia cristiana. En la orden, “id”, Cristo incluyó a todos los creyentes hasta el mismo fin del mundo </a:t>
            </a:r>
            <a:r>
              <a:rPr lang="es-CO" b="1" dirty="0">
                <a:solidFill>
                  <a:srgbClr val="FF0000"/>
                </a:solidFill>
              </a:rPr>
              <a:t>(DTG 761; </a:t>
            </a:r>
            <a:r>
              <a:rPr lang="es-CO" b="1" dirty="0" smtClean="0">
                <a:solidFill>
                  <a:srgbClr val="FF0000"/>
                </a:solidFill>
              </a:rPr>
              <a:t>758</a:t>
            </a:r>
            <a:r>
              <a:rPr lang="es-CO" b="1" dirty="0">
                <a:solidFill>
                  <a:srgbClr val="FF0000"/>
                </a:solidFill>
              </a:rPr>
              <a:t>).  </a:t>
            </a:r>
            <a:r>
              <a:rPr lang="es-CO" dirty="0"/>
              <a:t>Como discípulos, los once habían aprendido en la escuela de Cristo; ahora como apóstoles, fueron enviados a enseñar a </a:t>
            </a:r>
            <a:r>
              <a:rPr lang="es-CO" dirty="0" smtClean="0"/>
              <a:t>otros. </a:t>
            </a:r>
            <a:endParaRPr lang="es-CO" dirty="0"/>
          </a:p>
          <a:p>
            <a:endParaRPr lang="es-CO" dirty="0" smtClean="0"/>
          </a:p>
          <a:p>
            <a:r>
              <a:rPr lang="es-CO" dirty="0" smtClean="0"/>
              <a:t>Debían </a:t>
            </a:r>
            <a:r>
              <a:rPr lang="es-CO" dirty="0"/>
              <a:t>hacer discípulos entre judíos y gentiles, en todas las </a:t>
            </a:r>
            <a:r>
              <a:rPr lang="es-CO" dirty="0" smtClean="0"/>
              <a:t>naciones. “</a:t>
            </a:r>
            <a:r>
              <a:rPr lang="es-CO" dirty="0">
                <a:latin typeface="Agency FB" pitchFamily="34" charset="0"/>
              </a:rPr>
              <a:t>para testimonio a todas las naciones</a:t>
            </a:r>
            <a:r>
              <a:rPr lang="es-CO" dirty="0" smtClean="0"/>
              <a:t>”.  </a:t>
            </a:r>
            <a:r>
              <a:rPr lang="es-CO" u="sng" dirty="0"/>
              <a:t>Esta comisión puede ser considerada como la razón básica del trabajo misionero de la iglesia</a:t>
            </a:r>
            <a:r>
              <a:rPr lang="es-CO" dirty="0"/>
              <a:t>.  </a:t>
            </a:r>
            <a:endParaRPr lang="es-CO" dirty="0" smtClean="0"/>
          </a:p>
          <a:p>
            <a:pPr marL="0" indent="0">
              <a:buNone/>
            </a:pPr>
            <a:endParaRPr lang="es-CO" dirty="0" smtClean="0"/>
          </a:p>
          <a:p>
            <a:pPr marL="0" indent="0">
              <a:buNone/>
            </a:pPr>
            <a:r>
              <a:rPr lang="es-CO" dirty="0" smtClean="0"/>
              <a:t>Recuerda: </a:t>
            </a:r>
            <a:r>
              <a:rPr lang="es-CO" b="1" dirty="0" smtClean="0"/>
              <a:t>Cuando </a:t>
            </a:r>
            <a:r>
              <a:rPr lang="es-CO" b="1" dirty="0"/>
              <a:t>no predicamos no estamos identificándonos con Cristo, ni como cristianos</a:t>
            </a:r>
            <a:r>
              <a:rPr lang="es-CO" dirty="0" smtClean="0"/>
              <a:t>.</a:t>
            </a:r>
            <a:endParaRPr lang="es-CO" dirty="0"/>
          </a:p>
        </p:txBody>
      </p:sp>
    </p:spTree>
    <p:extLst>
      <p:ext uri="{BB962C8B-B14F-4D97-AF65-F5344CB8AC3E}">
        <p14:creationId xmlns:p14="http://schemas.microsoft.com/office/powerpoint/2010/main" val="1804084558"/>
      </p:ext>
    </p:extLst>
  </p:cSld>
  <p:clrMapOvr>
    <a:masterClrMapping/>
  </p:clrMapOvr>
  <p:transition spd="slow">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50328"/>
            <a:ext cx="6995120" cy="948830"/>
          </a:xfrm>
          <a:solidFill>
            <a:schemeClr val="accent4">
              <a:lumMod val="20000"/>
              <a:lumOff val="80000"/>
            </a:schemeClr>
          </a:solidFill>
        </p:spPr>
        <p:txBody>
          <a:bodyPr>
            <a:normAutofit/>
          </a:bodyPr>
          <a:lstStyle/>
          <a:p>
            <a:pPr marL="0" indent="0">
              <a:buNone/>
            </a:pPr>
            <a:r>
              <a:rPr lang="es-CO" dirty="0" smtClean="0"/>
              <a:t>            </a:t>
            </a:r>
            <a:r>
              <a:rPr lang="es-CO" sz="3000" b="1" dirty="0" smtClean="0"/>
              <a:t>PARTICIPAR EN SUS SUFRIMIENTOS</a:t>
            </a:r>
            <a:endParaRPr lang="es-CO" sz="3900" b="1" dirty="0"/>
          </a:p>
        </p:txBody>
      </p:sp>
      <p:sp>
        <p:nvSpPr>
          <p:cNvPr id="5" name="4 Hexágono"/>
          <p:cNvSpPr/>
          <p:nvPr/>
        </p:nvSpPr>
        <p:spPr>
          <a:xfrm>
            <a:off x="485230" y="743640"/>
            <a:ext cx="1080120" cy="588640"/>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solidFill>
                  <a:srgbClr val="002060"/>
                </a:solidFill>
              </a:rPr>
              <a:t>4</a:t>
            </a:r>
            <a:endParaRPr lang="es-CO" b="1" i="1" dirty="0">
              <a:solidFill>
                <a:srgbClr val="00206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2320" y="425518"/>
            <a:ext cx="1433314" cy="1398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496538" y="1988840"/>
            <a:ext cx="8184380" cy="4893647"/>
          </a:xfrm>
          <a:prstGeom prst="rect">
            <a:avLst/>
          </a:prstGeom>
        </p:spPr>
        <p:txBody>
          <a:bodyPr wrap="square">
            <a:spAutoFit/>
          </a:bodyPr>
          <a:lstStyle/>
          <a:p>
            <a:r>
              <a:rPr lang="es-CO" sz="3200" b="1" dirty="0">
                <a:solidFill>
                  <a:srgbClr val="FF0000"/>
                </a:solidFill>
              </a:rPr>
              <a:t>I Pedro.4:13</a:t>
            </a:r>
            <a:r>
              <a:rPr lang="es-CO" sz="2800" dirty="0"/>
              <a:t>. </a:t>
            </a:r>
            <a:r>
              <a:rPr lang="es-CO" sz="2800" dirty="0">
                <a:latin typeface="Agency FB" pitchFamily="34" charset="0"/>
              </a:rPr>
              <a:t>Al contrario, gozaos por cuanto sois participantes de los padecimientos de Cristo, para que también en la revelación de su gloria os gocéis con gran alegría</a:t>
            </a:r>
            <a:r>
              <a:rPr lang="es-CO" sz="2800" dirty="0" smtClean="0">
                <a:latin typeface="Agency FB" pitchFamily="34" charset="0"/>
              </a:rPr>
              <a:t>. Deben </a:t>
            </a:r>
            <a:r>
              <a:rPr lang="es-CO" sz="2800" dirty="0">
                <a:latin typeface="Agency FB" pitchFamily="34" charset="0"/>
              </a:rPr>
              <a:t>esperarse problemas producidos por la incomprensión del mundo frente a la fe del cristiano.  El cristiano puede regocijarse porque sabe que no será llamado a soportar más de lo que sufrió </a:t>
            </a:r>
            <a:r>
              <a:rPr lang="es-CO" sz="2800" dirty="0" smtClean="0">
                <a:latin typeface="Agency FB" pitchFamily="34" charset="0"/>
              </a:rPr>
              <a:t>Cristo.</a:t>
            </a:r>
          </a:p>
          <a:p>
            <a:endParaRPr lang="es-CO" sz="2800" dirty="0" smtClean="0">
              <a:latin typeface="Agency FB" pitchFamily="34" charset="0"/>
            </a:endParaRPr>
          </a:p>
          <a:p>
            <a:r>
              <a:rPr lang="es-CO" sz="2800" dirty="0" smtClean="0"/>
              <a:t>Deben </a:t>
            </a:r>
            <a:r>
              <a:rPr lang="es-CO" sz="2800" dirty="0"/>
              <a:t>esperarse problemas producidos por la incomprensión del mundo frente a la fe del cristiano.  El cristiano puede regocijarse porque sabe que no será llamado a soportar más de lo que sufrió </a:t>
            </a:r>
            <a:r>
              <a:rPr lang="es-CO" sz="2800" dirty="0" smtClean="0"/>
              <a:t>Cristo</a:t>
            </a:r>
            <a:endParaRPr lang="es-CO" sz="2800" dirty="0"/>
          </a:p>
        </p:txBody>
      </p:sp>
      <p:sp>
        <p:nvSpPr>
          <p:cNvPr id="7" name="6 Rectángulo"/>
          <p:cNvSpPr/>
          <p:nvPr/>
        </p:nvSpPr>
        <p:spPr>
          <a:xfrm>
            <a:off x="7441012" y="1236442"/>
            <a:ext cx="1444622" cy="584775"/>
          </a:xfrm>
          <a:prstGeom prst="rect">
            <a:avLst/>
          </a:prstGeom>
          <a:solidFill>
            <a:srgbClr val="FFFF00"/>
          </a:solidFill>
        </p:spPr>
        <p:txBody>
          <a:bodyPr wrap="square">
            <a:spAutoFit/>
          </a:bodyPr>
          <a:lstStyle/>
          <a:p>
            <a:r>
              <a:rPr lang="es-CO" sz="1600" b="1" dirty="0"/>
              <a:t>Seguid sus </a:t>
            </a:r>
            <a:r>
              <a:rPr lang="es-CO" sz="1600" b="1" dirty="0" smtClean="0"/>
              <a:t>pisadas</a:t>
            </a:r>
            <a:endParaRPr lang="es-CO" sz="1600" b="1" dirty="0"/>
          </a:p>
        </p:txBody>
      </p:sp>
    </p:spTree>
    <p:extLst>
      <p:ext uri="{BB962C8B-B14F-4D97-AF65-F5344CB8AC3E}">
        <p14:creationId xmlns:p14="http://schemas.microsoft.com/office/powerpoint/2010/main" val="30898422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9"/>
            <a:ext cx="5554960" cy="3168352"/>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lgn="ctr">
              <a:buNone/>
            </a:pPr>
            <a:r>
              <a:rPr lang="es-CO" dirty="0" smtClean="0"/>
              <a:t>El </a:t>
            </a:r>
            <a:r>
              <a:rPr lang="es-CO" dirty="0"/>
              <a:t>gozo inefable de la primera hora en la eternidad rápidamente sobrepujará todas las horas de aflicción y soledad de la tierra.  </a:t>
            </a:r>
            <a:endParaRPr lang="es-CO" dirty="0" smtClean="0"/>
          </a:p>
          <a:p>
            <a:pPr marL="0" indent="0" algn="ctr">
              <a:buNone/>
            </a:pPr>
            <a:r>
              <a:rPr lang="es-CO" dirty="0" smtClean="0"/>
              <a:t>La </a:t>
            </a:r>
            <a:r>
              <a:rPr lang="es-CO" dirty="0"/>
              <a:t>emoción y las maravillas del cielo excederán en mucho los vuelos más elevados de la imaginación. </a:t>
            </a: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980728"/>
            <a:ext cx="2657450"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5013176"/>
            <a:ext cx="7344816" cy="1569660"/>
          </a:xfrm>
          <a:prstGeom prst="rect">
            <a:avLst/>
          </a:prstGeom>
          <a:solidFill>
            <a:schemeClr val="accent4">
              <a:lumMod val="20000"/>
              <a:lumOff val="80000"/>
            </a:schemeClr>
          </a:solidFill>
        </p:spPr>
        <p:txBody>
          <a:bodyPr wrap="square">
            <a:spAutoFit/>
          </a:bodyPr>
          <a:lstStyle/>
          <a:p>
            <a:r>
              <a:rPr lang="es-CO" sz="3200" b="1" dirty="0"/>
              <a:t>Cuando no queremos sufrir por la causa de Cristo, no nos estamos identificando con El.</a:t>
            </a:r>
          </a:p>
        </p:txBody>
      </p:sp>
    </p:spTree>
    <p:extLst>
      <p:ext uri="{BB962C8B-B14F-4D97-AF65-F5344CB8AC3E}">
        <p14:creationId xmlns:p14="http://schemas.microsoft.com/office/powerpoint/2010/main" val="40623126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294"/>
            <a:ext cx="6840760" cy="792474"/>
          </a:xfrm>
          <a:solidFill>
            <a:schemeClr val="accent4">
              <a:lumMod val="20000"/>
              <a:lumOff val="80000"/>
            </a:schemeClr>
          </a:solidFill>
        </p:spPr>
        <p:txBody>
          <a:bodyPr>
            <a:normAutofit/>
          </a:bodyPr>
          <a:lstStyle/>
          <a:p>
            <a:pPr marL="0" indent="0">
              <a:buNone/>
            </a:pPr>
            <a:r>
              <a:rPr lang="es-CO" sz="3600" b="1" dirty="0" smtClean="0"/>
              <a:t>             </a:t>
            </a:r>
            <a:r>
              <a:rPr lang="es-CO" sz="3000" b="1" dirty="0" smtClean="0"/>
              <a:t>OBEDECER SUS MANDAMIENTOS</a:t>
            </a:r>
            <a:r>
              <a:rPr lang="es-CO" sz="2600" dirty="0" smtClean="0"/>
              <a:t>.</a:t>
            </a:r>
          </a:p>
        </p:txBody>
      </p:sp>
      <p:sp>
        <p:nvSpPr>
          <p:cNvPr id="4" name="3 Rectángulo"/>
          <p:cNvSpPr/>
          <p:nvPr/>
        </p:nvSpPr>
        <p:spPr>
          <a:xfrm>
            <a:off x="467544" y="1844859"/>
            <a:ext cx="8443782" cy="4278094"/>
          </a:xfrm>
          <a:prstGeom prst="rect">
            <a:avLst/>
          </a:prstGeom>
        </p:spPr>
        <p:txBody>
          <a:bodyPr wrap="square">
            <a:spAutoFit/>
          </a:bodyPr>
          <a:lstStyle/>
          <a:p>
            <a:r>
              <a:rPr lang="es-CO" sz="2800" dirty="0"/>
              <a:t>Juan.14:15. </a:t>
            </a:r>
            <a:r>
              <a:rPr lang="es-CO" sz="2800" dirty="0" smtClean="0"/>
              <a:t>«</a:t>
            </a:r>
            <a:r>
              <a:rPr lang="es-CO" sz="2800" dirty="0" smtClean="0">
                <a:latin typeface="Agency FB" pitchFamily="34" charset="0"/>
              </a:rPr>
              <a:t>Si </a:t>
            </a:r>
            <a:r>
              <a:rPr lang="es-CO" sz="2800" dirty="0">
                <a:latin typeface="Agency FB" pitchFamily="34" charset="0"/>
              </a:rPr>
              <a:t>me amáis, guardad mis </a:t>
            </a:r>
            <a:r>
              <a:rPr lang="es-CO" sz="2800" dirty="0" smtClean="0">
                <a:latin typeface="Agency FB" pitchFamily="34" charset="0"/>
              </a:rPr>
              <a:t>mandamientos»</a:t>
            </a:r>
          </a:p>
          <a:p>
            <a:endParaRPr lang="es-CO" sz="2800" dirty="0" smtClean="0">
              <a:latin typeface="Agency FB" pitchFamily="34" charset="0"/>
            </a:endParaRPr>
          </a:p>
          <a:p>
            <a:r>
              <a:rPr lang="es-CO" sz="2400" dirty="0" smtClean="0"/>
              <a:t>El </a:t>
            </a:r>
            <a:r>
              <a:rPr lang="es-CO" sz="2400" dirty="0"/>
              <a:t>amor es el móvil impelente de la obediencia. </a:t>
            </a:r>
            <a:r>
              <a:rPr lang="es-CO" sz="2400" u="sng" dirty="0" smtClean="0"/>
              <a:t>La </a:t>
            </a:r>
            <a:r>
              <a:rPr lang="es-CO" sz="2400" u="sng" dirty="0"/>
              <a:t>obediencia que emana de la compulsión o del temor no es la forma ideal de obediencia</a:t>
            </a:r>
            <a:r>
              <a:rPr lang="es-CO" sz="2400" dirty="0"/>
              <a:t>.  Por supuesto, puede haber ocasiones cuando el móvil impelente del amor falte o sea débil.  En tales circunstancias, es necesario obedecer sólo por principio.  Mientras tanto, el amor debiera ser cultivado.  La falta del amor requerido nunca debiera usarse como una excusa para la desobediencia.  Una de las mejores ilustraciones humanas de la obediencia que emana del amor es la de los hijos para con sus padres. </a:t>
            </a:r>
            <a:endParaRPr lang="es-CO" sz="2400" dirty="0" smtClean="0"/>
          </a:p>
        </p:txBody>
      </p:sp>
      <p:sp>
        <p:nvSpPr>
          <p:cNvPr id="5" name="4 Hexágono"/>
          <p:cNvSpPr/>
          <p:nvPr/>
        </p:nvSpPr>
        <p:spPr>
          <a:xfrm>
            <a:off x="467544" y="578745"/>
            <a:ext cx="936104" cy="576064"/>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smtClean="0">
                <a:solidFill>
                  <a:srgbClr val="002060"/>
                </a:solidFill>
              </a:rPr>
              <a:t>5 </a:t>
            </a:r>
            <a:endParaRPr lang="es-CO" sz="4000" b="1" i="1" dirty="0">
              <a:solidFill>
                <a:srgbClr val="00206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331886"/>
            <a:ext cx="1631057" cy="1512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370515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fontScale="85000" lnSpcReduction="20000"/>
          </a:bodyPr>
          <a:lstStyle/>
          <a:p>
            <a:pPr marL="0" indent="0">
              <a:buNone/>
            </a:pPr>
            <a:r>
              <a:rPr lang="es-CO" dirty="0" smtClean="0"/>
              <a:t>Los </a:t>
            </a:r>
            <a:r>
              <a:rPr lang="es-CO" dirty="0"/>
              <a:t>mandamientos de Jesús eran también los mandamientos de su Padre, pues Jesús no hablaba por sí mismo </a:t>
            </a:r>
            <a:r>
              <a:rPr lang="es-CO" b="1" dirty="0" smtClean="0">
                <a:solidFill>
                  <a:srgbClr val="FF0000"/>
                </a:solidFill>
              </a:rPr>
              <a:t>(Ver Juan 12:49 y 14:10</a:t>
            </a:r>
            <a:r>
              <a:rPr lang="es-CO" b="1" dirty="0">
                <a:solidFill>
                  <a:srgbClr val="FF0000"/>
                </a:solidFill>
              </a:rPr>
              <a:t>).  </a:t>
            </a:r>
            <a:r>
              <a:rPr lang="es-CO" dirty="0"/>
              <a:t>El respaldó las órdenes de carácter moral dadas al antiguo Israel </a:t>
            </a:r>
            <a:r>
              <a:rPr lang="es-CO" b="1" dirty="0">
                <a:solidFill>
                  <a:srgbClr val="FF0000"/>
                </a:solidFill>
              </a:rPr>
              <a:t>(</a:t>
            </a:r>
            <a:r>
              <a:rPr lang="es-CO" b="1" dirty="0" smtClean="0">
                <a:solidFill>
                  <a:srgbClr val="FF0000"/>
                </a:solidFill>
              </a:rPr>
              <a:t>ver Mat.5:17-19</a:t>
            </a:r>
            <a:r>
              <a:rPr lang="es-CO" b="1" dirty="0">
                <a:solidFill>
                  <a:srgbClr val="FF0000"/>
                </a:solidFill>
              </a:rPr>
              <a:t>)</a:t>
            </a:r>
            <a:r>
              <a:rPr lang="es-CO" dirty="0"/>
              <a:t> y magnificó esos mandamientos </a:t>
            </a:r>
            <a:r>
              <a:rPr lang="es-CO" b="1" dirty="0">
                <a:solidFill>
                  <a:srgbClr val="FF0000"/>
                </a:solidFill>
              </a:rPr>
              <a:t>(</a:t>
            </a:r>
            <a:r>
              <a:rPr lang="es-CO" b="1" dirty="0" smtClean="0">
                <a:solidFill>
                  <a:srgbClr val="FF0000"/>
                </a:solidFill>
              </a:rPr>
              <a:t>ver Isa.42:21</a:t>
            </a:r>
            <a:r>
              <a:rPr lang="es-CO" b="1" dirty="0">
                <a:solidFill>
                  <a:srgbClr val="FF0000"/>
                </a:solidFill>
              </a:rPr>
              <a:t>).  </a:t>
            </a:r>
            <a:endParaRPr lang="es-CO" b="1" dirty="0" smtClean="0">
              <a:solidFill>
                <a:srgbClr val="FF0000"/>
              </a:solidFill>
            </a:endParaRPr>
          </a:p>
          <a:p>
            <a:pPr marL="0" indent="0">
              <a:buNone/>
            </a:pPr>
            <a:endParaRPr lang="es-CO" dirty="0" smtClean="0"/>
          </a:p>
          <a:p>
            <a:pPr marL="0" indent="0">
              <a:buNone/>
            </a:pPr>
            <a:r>
              <a:rPr lang="es-CO" dirty="0" smtClean="0"/>
              <a:t>Presentó </a:t>
            </a:r>
            <a:r>
              <a:rPr lang="es-CO" dirty="0"/>
              <a:t>sus propios requerimientos, tales como el nuevo mandamiento </a:t>
            </a:r>
            <a:r>
              <a:rPr lang="es-CO" b="1" dirty="0">
                <a:solidFill>
                  <a:srgbClr val="FF0000"/>
                </a:solidFill>
              </a:rPr>
              <a:t>(</a:t>
            </a:r>
            <a:r>
              <a:rPr lang="es-CO" b="1" dirty="0" smtClean="0">
                <a:solidFill>
                  <a:srgbClr val="FF0000"/>
                </a:solidFill>
              </a:rPr>
              <a:t>Juan 13:34</a:t>
            </a:r>
            <a:r>
              <a:rPr lang="es-CO" b="1" dirty="0">
                <a:solidFill>
                  <a:srgbClr val="FF0000"/>
                </a:solidFill>
              </a:rPr>
              <a:t>), </a:t>
            </a:r>
            <a:r>
              <a:rPr lang="es-CO" dirty="0"/>
              <a:t>no para reemplazar alguno de los preceptos morales -</a:t>
            </a:r>
            <a:r>
              <a:rPr lang="es-CO" u="sng" dirty="0"/>
              <a:t>que reflejaban el carácter del Dios inmutable</a:t>
            </a:r>
            <a:r>
              <a:rPr lang="es-CO" dirty="0"/>
              <a:t>- sino para presentar su verdadero significado y para mostrar cómo sus principios debieran ser aplicados a las diversas situaciones de la vida. </a:t>
            </a:r>
            <a:endParaRPr lang="es-CO" dirty="0" smtClean="0"/>
          </a:p>
          <a:p>
            <a:pPr marL="0" indent="0">
              <a:buNone/>
            </a:pPr>
            <a:endParaRPr lang="es-CO" sz="3300" b="1" dirty="0" smtClean="0"/>
          </a:p>
          <a:p>
            <a:pPr marL="0" indent="0">
              <a:buNone/>
            </a:pPr>
            <a:r>
              <a:rPr lang="es-CO" sz="3300" b="1" dirty="0" smtClean="0"/>
              <a:t>Cuando </a:t>
            </a:r>
            <a:r>
              <a:rPr lang="es-CO" sz="3300" b="1" dirty="0"/>
              <a:t>no obedecemos sus mandamientos no nos estamos identificando con El.</a:t>
            </a:r>
          </a:p>
          <a:p>
            <a:endParaRPr lang="es-CO" dirty="0"/>
          </a:p>
        </p:txBody>
      </p:sp>
    </p:spTree>
    <p:extLst>
      <p:ext uri="{BB962C8B-B14F-4D97-AF65-F5344CB8AC3E}">
        <p14:creationId xmlns:p14="http://schemas.microsoft.com/office/powerpoint/2010/main" val="2909032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6059016" cy="1512168"/>
          </a:xfrm>
          <a:solidFill>
            <a:schemeClr val="accent4">
              <a:lumMod val="20000"/>
              <a:lumOff val="80000"/>
            </a:schemeClr>
          </a:solidFill>
        </p:spPr>
        <p:txBody>
          <a:bodyPr>
            <a:normAutofit/>
          </a:bodyPr>
          <a:lstStyle/>
          <a:p>
            <a:pPr marL="0" indent="0">
              <a:buNone/>
            </a:pPr>
            <a:r>
              <a:rPr lang="es-CO" dirty="0" smtClean="0"/>
              <a:t>              </a:t>
            </a:r>
            <a:r>
              <a:rPr lang="es-CO" sz="4000" b="1" dirty="0" smtClean="0"/>
              <a:t>EN NUESTRA MANERA DE PENSAR. </a:t>
            </a:r>
            <a:endParaRPr lang="es-CO" b="1" dirty="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404664"/>
            <a:ext cx="1973188"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67544" y="2708920"/>
            <a:ext cx="8237884" cy="4031873"/>
          </a:xfrm>
          <a:prstGeom prst="rect">
            <a:avLst/>
          </a:prstGeom>
        </p:spPr>
        <p:txBody>
          <a:bodyPr wrap="square">
            <a:spAutoFit/>
          </a:bodyPr>
          <a:lstStyle/>
          <a:p>
            <a:r>
              <a:rPr lang="es-CO" sz="2800" b="1" dirty="0">
                <a:solidFill>
                  <a:srgbClr val="FF0000"/>
                </a:solidFill>
              </a:rPr>
              <a:t>Filipense.4:8. </a:t>
            </a:r>
            <a:r>
              <a:rPr lang="es-CO" sz="2800" dirty="0" smtClean="0"/>
              <a:t>«</a:t>
            </a:r>
            <a:r>
              <a:rPr lang="es-CO" sz="2800" dirty="0" smtClean="0">
                <a:latin typeface="Agency FB" pitchFamily="34" charset="0"/>
              </a:rPr>
              <a:t>Por </a:t>
            </a:r>
            <a:r>
              <a:rPr lang="es-CO" sz="2800" dirty="0">
                <a:latin typeface="Agency FB" pitchFamily="34" charset="0"/>
              </a:rPr>
              <a:t>lo demás, hermanos, todo lo que es verdadero, todo lo honesto, todo lo justo, todo lo puro, todo lo amable, todo lo que es de buen nombre; si hay virtud alguna, si algo digno de alabanza, en esto </a:t>
            </a:r>
            <a:r>
              <a:rPr lang="es-CO" sz="2800" dirty="0" smtClean="0">
                <a:latin typeface="Agency FB" pitchFamily="34" charset="0"/>
              </a:rPr>
              <a:t>pensad</a:t>
            </a:r>
            <a:r>
              <a:rPr lang="es-CO" sz="2800" dirty="0" smtClean="0"/>
              <a:t>»</a:t>
            </a:r>
          </a:p>
          <a:p>
            <a:endParaRPr lang="es-CO" sz="2400" dirty="0" smtClean="0"/>
          </a:p>
          <a:p>
            <a:r>
              <a:rPr lang="es-CO" sz="2400" dirty="0" smtClean="0"/>
              <a:t>Nuestros </a:t>
            </a:r>
            <a:r>
              <a:rPr lang="es-CO" sz="2400" dirty="0"/>
              <a:t>pensamientos demuestran nuestra identificación con Cristo. El cristiano debe pensar en todo lo puro, lo santo. Los pensamientos impuros no nos identifican en nada con Cristo. Por eso debemos de guardar el corazón. </a:t>
            </a:r>
            <a:r>
              <a:rPr lang="es-CO" sz="2400" b="1" dirty="0">
                <a:solidFill>
                  <a:srgbClr val="FF0000"/>
                </a:solidFill>
              </a:rPr>
              <a:t>Proverbios.4:23</a:t>
            </a:r>
            <a:r>
              <a:rPr lang="es-CO" sz="2400" dirty="0"/>
              <a:t>. Sobre toda cosa que guardes</a:t>
            </a:r>
            <a:r>
              <a:rPr lang="es-CO" sz="2400" dirty="0" smtClean="0"/>
              <a:t>, guarda </a:t>
            </a:r>
            <a:r>
              <a:rPr lang="es-CO" sz="2400" dirty="0"/>
              <a:t>tu corazón, </a:t>
            </a:r>
            <a:r>
              <a:rPr lang="es-CO" sz="2400" dirty="0" smtClean="0"/>
              <a:t>porque </a:t>
            </a:r>
            <a:r>
              <a:rPr lang="es-CO" sz="2400" dirty="0"/>
              <a:t>de él mana la vida</a:t>
            </a:r>
            <a:r>
              <a:rPr lang="es-CO" sz="2400" dirty="0" smtClean="0"/>
              <a:t>.</a:t>
            </a:r>
            <a:endParaRPr lang="es-CO" sz="2400" dirty="0"/>
          </a:p>
        </p:txBody>
      </p:sp>
      <p:sp>
        <p:nvSpPr>
          <p:cNvPr id="4" name="3 Hexágono"/>
          <p:cNvSpPr/>
          <p:nvPr/>
        </p:nvSpPr>
        <p:spPr>
          <a:xfrm>
            <a:off x="683568" y="764704"/>
            <a:ext cx="1060704" cy="468052"/>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smtClean="0">
                <a:solidFill>
                  <a:srgbClr val="002060"/>
                </a:solidFill>
              </a:rPr>
              <a:t>6</a:t>
            </a:r>
            <a:endParaRPr lang="es-CO" b="1" i="1" dirty="0">
              <a:solidFill>
                <a:srgbClr val="002060"/>
              </a:solidFill>
            </a:endParaRPr>
          </a:p>
        </p:txBody>
      </p:sp>
    </p:spTree>
    <p:extLst>
      <p:ext uri="{BB962C8B-B14F-4D97-AF65-F5344CB8AC3E}">
        <p14:creationId xmlns:p14="http://schemas.microsoft.com/office/powerpoint/2010/main" val="40325003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6419056" cy="1143000"/>
          </a:xfrm>
          <a:solidFill>
            <a:schemeClr val="accent4">
              <a:lumMod val="20000"/>
              <a:lumOff val="80000"/>
            </a:schemeClr>
          </a:solidFill>
        </p:spPr>
        <p:txBody>
          <a:bodyPr>
            <a:normAutofit fontScale="90000"/>
          </a:bodyPr>
          <a:lstStyle/>
          <a:p>
            <a:r>
              <a:rPr lang="es-CO" dirty="0" smtClean="0"/>
              <a:t>          </a:t>
            </a:r>
            <a:r>
              <a:rPr lang="es-CO" sz="3600" b="1" dirty="0" smtClean="0"/>
              <a:t>EN NUESTRA MANERA DE HABLAR. </a:t>
            </a:r>
            <a:endParaRPr lang="es-CO" b="1" dirty="0"/>
          </a:p>
        </p:txBody>
      </p:sp>
      <p:sp>
        <p:nvSpPr>
          <p:cNvPr id="3" name="2 Marcador de contenido"/>
          <p:cNvSpPr>
            <a:spLocks noGrp="1"/>
          </p:cNvSpPr>
          <p:nvPr>
            <p:ph idx="1"/>
          </p:nvPr>
        </p:nvSpPr>
        <p:spPr>
          <a:xfrm>
            <a:off x="457200" y="1600200"/>
            <a:ext cx="8229600" cy="2692896"/>
          </a:xfrm>
        </p:spPr>
        <p:txBody>
          <a:bodyPr>
            <a:normAutofit fontScale="92500" lnSpcReduction="20000"/>
          </a:bodyPr>
          <a:lstStyle/>
          <a:p>
            <a:pPr marL="0" indent="0">
              <a:buNone/>
            </a:pPr>
            <a:r>
              <a:rPr lang="es-CO" b="1" dirty="0" smtClean="0">
                <a:solidFill>
                  <a:srgbClr val="FF0000"/>
                </a:solidFill>
              </a:rPr>
              <a:t>Colosenses.4:6</a:t>
            </a:r>
            <a:r>
              <a:rPr lang="es-CO" b="1" dirty="0">
                <a:solidFill>
                  <a:srgbClr val="FF0000"/>
                </a:solidFill>
              </a:rPr>
              <a:t>. </a:t>
            </a:r>
            <a:r>
              <a:rPr lang="es-CO" dirty="0" smtClean="0"/>
              <a:t>«</a:t>
            </a:r>
            <a:r>
              <a:rPr lang="es-CO" dirty="0" smtClean="0">
                <a:latin typeface="Agency FB" pitchFamily="34" charset="0"/>
              </a:rPr>
              <a:t>Sea </a:t>
            </a:r>
            <a:r>
              <a:rPr lang="es-CO" dirty="0">
                <a:latin typeface="Agency FB" pitchFamily="34" charset="0"/>
              </a:rPr>
              <a:t>vuestra palabra siempre con gracia, sazonada con sal, para que sepáis cómo debéis responder a cada </a:t>
            </a:r>
            <a:r>
              <a:rPr lang="es-CO" dirty="0" smtClean="0">
                <a:latin typeface="Agency FB" pitchFamily="34" charset="0"/>
              </a:rPr>
              <a:t>uno</a:t>
            </a:r>
            <a:r>
              <a:rPr lang="es-CO" dirty="0" smtClean="0"/>
              <a:t>»</a:t>
            </a:r>
          </a:p>
          <a:p>
            <a:pPr marL="0" indent="0">
              <a:buNone/>
            </a:pPr>
            <a:r>
              <a:rPr lang="es-CO" sz="3000" dirty="0"/>
              <a:t>La forma cristiana de vivir y las palabras del cristiano, corren paralelas.  Esto es especialmente verdadero en sus relaciones “con los de </a:t>
            </a:r>
            <a:r>
              <a:rPr lang="es-CO" sz="3000" dirty="0" smtClean="0"/>
              <a:t>afuera, aprovechando bien el tiempo” </a:t>
            </a:r>
            <a:r>
              <a:rPr lang="es-CO" sz="3000" b="1" dirty="0">
                <a:solidFill>
                  <a:srgbClr val="FF0000"/>
                </a:solidFill>
              </a:rPr>
              <a:t>(</a:t>
            </a:r>
            <a:r>
              <a:rPr lang="es-CO" sz="3000" b="1" dirty="0" smtClean="0">
                <a:solidFill>
                  <a:srgbClr val="FF0000"/>
                </a:solidFill>
              </a:rPr>
              <a:t>Col.4:5</a:t>
            </a:r>
            <a:r>
              <a:rPr lang="es-CO" sz="3000" b="1" dirty="0">
                <a:solidFill>
                  <a:srgbClr val="FF0000"/>
                </a:solidFill>
              </a:rPr>
              <a:t>). </a:t>
            </a:r>
            <a:endParaRPr lang="es-CO" sz="3000" b="1" dirty="0" smtClean="0">
              <a:solidFill>
                <a:srgbClr val="FF0000"/>
              </a:solidFill>
            </a:endParaRPr>
          </a:p>
        </p:txBody>
      </p:sp>
      <p:sp>
        <p:nvSpPr>
          <p:cNvPr id="5" name="4 Hexágono"/>
          <p:cNvSpPr/>
          <p:nvPr/>
        </p:nvSpPr>
        <p:spPr>
          <a:xfrm>
            <a:off x="467544" y="656255"/>
            <a:ext cx="1060704" cy="542587"/>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solidFill>
                  <a:srgbClr val="002060"/>
                </a:solidFill>
              </a:rPr>
              <a:t>7</a:t>
            </a:r>
            <a:endParaRPr lang="es-CO" b="1" i="1" dirty="0">
              <a:solidFill>
                <a:srgbClr val="00206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246680"/>
            <a:ext cx="1775073" cy="1238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2442431" y="4437112"/>
            <a:ext cx="6362006" cy="2308324"/>
          </a:xfrm>
          <a:prstGeom prst="rect">
            <a:avLst/>
          </a:prstGeom>
        </p:spPr>
        <p:txBody>
          <a:bodyPr wrap="square">
            <a:spAutoFit/>
          </a:bodyPr>
          <a:lstStyle/>
          <a:p>
            <a:r>
              <a:rPr lang="es-CO" sz="2400" dirty="0"/>
              <a:t>No sólo las palabras sino la manera en que se las pronuncia y aun el tono de la voz, hacen una impresión para bien o para mal en aquellos con quienes trata.  Debe, pues, ser precavido en sus palabras y en su comportamiento. Recuerda que una ves pronunciadas, no las puedes borrar.</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521" y="4437112"/>
            <a:ext cx="215891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12597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027"/>
                                        </p:tgtEl>
                                        <p:attrNameLst>
                                          <p:attrName>style.visibility</p:attrName>
                                        </p:attrNameLst>
                                      </p:cBhvr>
                                      <p:to>
                                        <p:strVal val="visible"/>
                                      </p:to>
                                    </p:set>
                                    <p:anim calcmode="lin" valueType="num">
                                      <p:cBhvr additive="base">
                                        <p:cTn id="45" dur="500" fill="hold"/>
                                        <p:tgtEl>
                                          <p:spTgt spid="1027"/>
                                        </p:tgtEl>
                                        <p:attrNameLst>
                                          <p:attrName>ppt_x</p:attrName>
                                        </p:attrNameLst>
                                      </p:cBhvr>
                                      <p:tavLst>
                                        <p:tav tm="0">
                                          <p:val>
                                            <p:strVal val="#ppt_x"/>
                                          </p:val>
                                        </p:tav>
                                        <p:tav tm="100000">
                                          <p:val>
                                            <p:strVal val="#ppt_x"/>
                                          </p:val>
                                        </p:tav>
                                      </p:tavLst>
                                    </p:anim>
                                    <p:anim calcmode="lin" valueType="num">
                                      <p:cBhvr additive="base">
                                        <p:cTn id="46"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688632"/>
          </a:xfrm>
        </p:spPr>
        <p:txBody>
          <a:bodyPr>
            <a:normAutofit fontScale="85000" lnSpcReduction="10000"/>
          </a:bodyPr>
          <a:lstStyle/>
          <a:p>
            <a:pPr marL="0" indent="0">
              <a:buNone/>
            </a:pPr>
            <a:r>
              <a:rPr lang="es-CO" b="1" u="sng" dirty="0"/>
              <a:t>Sea vuestra palabra siempre c</a:t>
            </a:r>
            <a:r>
              <a:rPr lang="es-CO" b="1" u="sng" dirty="0" smtClean="0"/>
              <a:t>on Gracia</a:t>
            </a:r>
            <a:r>
              <a:rPr lang="es-CO" dirty="0"/>
              <a:t>. </a:t>
            </a:r>
            <a:r>
              <a:rPr lang="es-CO" dirty="0" smtClean="0"/>
              <a:t>Gr</a:t>
            </a:r>
            <a:r>
              <a:rPr lang="es-CO" dirty="0"/>
              <a:t>. </a:t>
            </a:r>
            <a:r>
              <a:rPr lang="es-CO" dirty="0" smtClean="0"/>
              <a:t>«Járis» </a:t>
            </a:r>
            <a:r>
              <a:rPr lang="es-CO" dirty="0"/>
              <a:t>que aquí podría definirse como “bondad”, “amabilidad”.  Cuando Jesús habló, los que estaban en la sinagoga del pueblo donde vivía quedaron impresionados por sus “palabras de gracia”; “palabras llenas de gracia” </a:t>
            </a:r>
            <a:r>
              <a:rPr lang="es-CO" b="1" dirty="0">
                <a:solidFill>
                  <a:srgbClr val="FF0000"/>
                </a:solidFill>
              </a:rPr>
              <a:t>(</a:t>
            </a:r>
            <a:r>
              <a:rPr lang="es-CO" b="1" dirty="0" smtClean="0">
                <a:solidFill>
                  <a:srgbClr val="FF0000"/>
                </a:solidFill>
              </a:rPr>
              <a:t>Luc.4:22</a:t>
            </a:r>
            <a:r>
              <a:rPr lang="es-CO" b="1" dirty="0">
                <a:solidFill>
                  <a:srgbClr val="FF0000"/>
                </a:solidFill>
              </a:rPr>
              <a:t>)</a:t>
            </a:r>
            <a:r>
              <a:rPr lang="es-CO" b="1" dirty="0" smtClean="0">
                <a:solidFill>
                  <a:srgbClr val="FF0000"/>
                </a:solidFill>
              </a:rPr>
              <a:t>.  </a:t>
            </a:r>
            <a:r>
              <a:rPr lang="es-CO" u="sng" dirty="0"/>
              <a:t>Las palabras del cristiano deben llevar consigo el poder y la influencia del cielo</a:t>
            </a:r>
            <a:r>
              <a:rPr lang="es-CO" dirty="0"/>
              <a:t>. </a:t>
            </a:r>
            <a:r>
              <a:rPr lang="es-CO" dirty="0" smtClean="0"/>
              <a:t>  </a:t>
            </a:r>
          </a:p>
          <a:p>
            <a:endParaRPr lang="es-CO" dirty="0" smtClean="0"/>
          </a:p>
          <a:p>
            <a:r>
              <a:rPr lang="es-CO" b="1" u="sng" dirty="0" smtClean="0"/>
              <a:t>Sazonada </a:t>
            </a:r>
            <a:r>
              <a:rPr lang="es-CO" b="1" u="sng" dirty="0"/>
              <a:t>con sal</a:t>
            </a:r>
            <a:r>
              <a:rPr lang="es-CO" dirty="0"/>
              <a:t>. </a:t>
            </a:r>
            <a:r>
              <a:rPr lang="es-CO" dirty="0" smtClean="0"/>
              <a:t>La </a:t>
            </a:r>
            <a:r>
              <a:rPr lang="es-CO" dirty="0"/>
              <a:t>sal le da sabor al alimento.  Aquí significa lo que hace </a:t>
            </a:r>
            <a:r>
              <a:rPr lang="es-CO" dirty="0">
                <a:latin typeface="Agency FB" pitchFamily="34" charset="0"/>
              </a:rPr>
              <a:t>atrayente y estimulante la conversación y agradable al oído</a:t>
            </a:r>
            <a:r>
              <a:rPr lang="es-CO" dirty="0"/>
              <a:t>. Lo opuesto sería el habla fuera de lugar, insípida o descuidada </a:t>
            </a:r>
            <a:r>
              <a:rPr lang="es-CO" b="1" dirty="0" smtClean="0">
                <a:solidFill>
                  <a:srgbClr val="FF0000"/>
                </a:solidFill>
              </a:rPr>
              <a:t>(Mat.12:36</a:t>
            </a:r>
            <a:r>
              <a:rPr lang="es-CO" b="1" dirty="0">
                <a:solidFill>
                  <a:srgbClr val="FF0000"/>
                </a:solidFill>
              </a:rPr>
              <a:t>).  </a:t>
            </a:r>
            <a:r>
              <a:rPr lang="es-CO" u="sng" dirty="0"/>
              <a:t>Cuando el cristiano abre la boca deben fluir palabras agradables, provechosas, edificantes</a:t>
            </a:r>
            <a:r>
              <a:rPr lang="es-CO" dirty="0"/>
              <a:t>. </a:t>
            </a:r>
            <a:r>
              <a:rPr lang="es-CO" dirty="0" smtClean="0"/>
              <a:t>  </a:t>
            </a:r>
            <a:endParaRPr lang="es-CO" dirty="0"/>
          </a:p>
        </p:txBody>
      </p:sp>
    </p:spTree>
    <p:extLst>
      <p:ext uri="{BB962C8B-B14F-4D97-AF65-F5344CB8AC3E}">
        <p14:creationId xmlns:p14="http://schemas.microsoft.com/office/powerpoint/2010/main" val="31322533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688632"/>
          </a:xfrm>
        </p:spPr>
        <p:txBody>
          <a:bodyPr>
            <a:normAutofit/>
          </a:bodyPr>
          <a:lstStyle/>
          <a:p>
            <a:pPr marL="0" indent="0">
              <a:buNone/>
            </a:pPr>
            <a:endParaRPr lang="es-CO" dirty="0" smtClean="0"/>
          </a:p>
          <a:p>
            <a:pPr marL="0" indent="0">
              <a:buNone/>
            </a:pPr>
            <a:r>
              <a:rPr lang="es-CO" dirty="0" smtClean="0"/>
              <a:t>«</a:t>
            </a:r>
            <a:r>
              <a:rPr lang="es-CO" sz="2800" b="1" u="sng" dirty="0" smtClean="0"/>
              <a:t>Para </a:t>
            </a:r>
            <a:r>
              <a:rPr lang="es-CO" sz="2800" b="1" u="sng" dirty="0"/>
              <a:t>que sepáis cómo debéis responder a cada </a:t>
            </a:r>
            <a:r>
              <a:rPr lang="es-CO" sz="2800" b="1" u="sng" dirty="0" smtClean="0"/>
              <a:t>uno</a:t>
            </a:r>
            <a:r>
              <a:rPr lang="es-CO" sz="2800" dirty="0" smtClean="0"/>
              <a:t>» </a:t>
            </a:r>
          </a:p>
          <a:p>
            <a:pPr marL="0" indent="0">
              <a:buNone/>
            </a:pPr>
            <a:r>
              <a:rPr lang="es-CO" sz="2800" dirty="0" smtClean="0"/>
              <a:t>La </a:t>
            </a:r>
            <a:r>
              <a:rPr lang="es-CO" sz="2800" dirty="0"/>
              <a:t>responsabilidad de los cristianos es estar “</a:t>
            </a:r>
            <a:r>
              <a:rPr lang="es-CO" sz="2800" dirty="0">
                <a:latin typeface="Agency FB" pitchFamily="34" charset="0"/>
              </a:rPr>
              <a:t>siempre preparados para presentar defensa... ante todo el que os demande razón de la esperanza que ay en vosotros</a:t>
            </a:r>
            <a:r>
              <a:rPr lang="es-CO" sz="2800" dirty="0"/>
              <a:t>” </a:t>
            </a:r>
            <a:r>
              <a:rPr lang="es-CO" sz="2800" b="1" dirty="0" smtClean="0">
                <a:solidFill>
                  <a:srgbClr val="FF0000"/>
                </a:solidFill>
              </a:rPr>
              <a:t>(1Ped.3:15</a:t>
            </a:r>
            <a:r>
              <a:rPr lang="es-CO" sz="2800" b="1" dirty="0">
                <a:solidFill>
                  <a:srgbClr val="FF0000"/>
                </a:solidFill>
              </a:rPr>
              <a:t>).  </a:t>
            </a:r>
            <a:r>
              <a:rPr lang="es-CO" sz="2800" dirty="0"/>
              <a:t>El testimonio personal es una parte esencial de vida cristiana.  </a:t>
            </a:r>
            <a:endParaRPr lang="es-CO" sz="2800" dirty="0" smtClean="0"/>
          </a:p>
          <a:p>
            <a:pPr marL="400050" lvl="1" indent="0">
              <a:buNone/>
            </a:pPr>
            <a:r>
              <a:rPr lang="es-CO" dirty="0" smtClean="0"/>
              <a:t>Para </a:t>
            </a:r>
            <a:r>
              <a:rPr lang="es-CO" dirty="0"/>
              <a:t>testificar eficazmente es esencial que nuestras palabras sean de la naturaleza que aquí se describe. </a:t>
            </a:r>
            <a:r>
              <a:rPr lang="es-CO" dirty="0" smtClean="0"/>
              <a:t> </a:t>
            </a:r>
            <a:r>
              <a:rPr lang="es-CO" sz="2800" dirty="0" smtClean="0"/>
              <a:t>Nuestras </a:t>
            </a:r>
            <a:r>
              <a:rPr lang="es-CO" sz="2800" dirty="0"/>
              <a:t>conversaciones deben ser siempre con gracias, palabras sanas, limpias puras. </a:t>
            </a:r>
            <a:r>
              <a:rPr lang="es-CO" sz="2800" b="1" dirty="0">
                <a:solidFill>
                  <a:srgbClr val="FF0000"/>
                </a:solidFill>
              </a:rPr>
              <a:t>Efesios.4:29</a:t>
            </a:r>
            <a:r>
              <a:rPr lang="es-CO" sz="2800" dirty="0"/>
              <a:t>.</a:t>
            </a:r>
          </a:p>
          <a:p>
            <a:endParaRPr lang="es-CO" sz="2800" dirty="0"/>
          </a:p>
          <a:p>
            <a:endParaRPr lang="es-CO" dirty="0"/>
          </a:p>
          <a:p>
            <a:endParaRPr lang="es-CO" dirty="0"/>
          </a:p>
        </p:txBody>
      </p:sp>
    </p:spTree>
    <p:extLst>
      <p:ext uri="{BB962C8B-B14F-4D97-AF65-F5344CB8AC3E}">
        <p14:creationId xmlns:p14="http://schemas.microsoft.com/office/powerpoint/2010/main" val="330072940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229600" cy="5577483"/>
          </a:xfrm>
        </p:spPr>
        <p:txBody>
          <a:bodyPr>
            <a:normAutofit lnSpcReduction="10000"/>
          </a:bodyPr>
          <a:lstStyle/>
          <a:p>
            <a:pPr marL="0" indent="0">
              <a:buNone/>
            </a:pPr>
            <a:r>
              <a:rPr lang="es-CO" sz="2600" dirty="0" smtClean="0"/>
              <a:t>Nuestra </a:t>
            </a:r>
            <a:r>
              <a:rPr lang="es-CO" sz="2600" dirty="0"/>
              <a:t>manera </a:t>
            </a:r>
            <a:r>
              <a:rPr lang="es-CO" sz="2600" dirty="0" smtClean="0"/>
              <a:t>de hablar </a:t>
            </a:r>
            <a:r>
              <a:rPr lang="es-CO" sz="2600" dirty="0"/>
              <a:t>nos identifica con Cristo o el mundo. Lamentablemente muchos </a:t>
            </a:r>
            <a:r>
              <a:rPr lang="es-CO" sz="2600" dirty="0" smtClean="0"/>
              <a:t>cristianos tienen </a:t>
            </a:r>
            <a:r>
              <a:rPr lang="es-CO" sz="2600" dirty="0"/>
              <a:t>un habla como los del mundo, un habla muy de personas vagas, </a:t>
            </a:r>
            <a:r>
              <a:rPr lang="es-CO" sz="2600" dirty="0" smtClean="0"/>
              <a:t>vulgares, irrespetuosas</a:t>
            </a:r>
            <a:r>
              <a:rPr lang="es-CO" sz="2600" dirty="0"/>
              <a:t>. </a:t>
            </a:r>
            <a:endParaRPr lang="es-CO" sz="2600" dirty="0" smtClean="0"/>
          </a:p>
          <a:p>
            <a:endParaRPr lang="es-CO" sz="2600" dirty="0" smtClean="0"/>
          </a:p>
          <a:p>
            <a:r>
              <a:rPr lang="es-CO" sz="2600" dirty="0" smtClean="0"/>
              <a:t>Cuando hablamos </a:t>
            </a:r>
            <a:r>
              <a:rPr lang="es-CO" sz="2600" dirty="0"/>
              <a:t>la verdad nos identificamos con Cristo, con Dios por que Dios no </a:t>
            </a:r>
            <a:r>
              <a:rPr lang="es-CO" sz="2600" dirty="0" smtClean="0"/>
              <a:t>puede mentir</a:t>
            </a:r>
            <a:r>
              <a:rPr lang="es-CO" sz="2600" dirty="0"/>
              <a:t>. </a:t>
            </a:r>
            <a:r>
              <a:rPr lang="es-CO" sz="2600" b="1" dirty="0">
                <a:solidFill>
                  <a:srgbClr val="FF0000"/>
                </a:solidFill>
              </a:rPr>
              <a:t>Tito.1:2; Hebreos.6:18. </a:t>
            </a:r>
            <a:r>
              <a:rPr lang="es-CO" sz="2600" dirty="0" smtClean="0"/>
              <a:t>Cuando </a:t>
            </a:r>
            <a:r>
              <a:rPr lang="es-CO" sz="2600" dirty="0"/>
              <a:t>mentimos nos identificamos con el </a:t>
            </a:r>
            <a:r>
              <a:rPr lang="es-CO" sz="2600" dirty="0" smtClean="0"/>
              <a:t>Diablo. </a:t>
            </a:r>
            <a:r>
              <a:rPr lang="es-CO" sz="2600" b="1" dirty="0" smtClean="0">
                <a:solidFill>
                  <a:srgbClr val="FF0000"/>
                </a:solidFill>
              </a:rPr>
              <a:t>Juan.8:44</a:t>
            </a:r>
            <a:r>
              <a:rPr lang="es-CO" sz="2600" b="1" dirty="0">
                <a:solidFill>
                  <a:srgbClr val="FF0000"/>
                </a:solidFill>
              </a:rPr>
              <a:t>.</a:t>
            </a:r>
            <a:r>
              <a:rPr lang="es-CO" sz="2600" dirty="0"/>
              <a:t> </a:t>
            </a:r>
            <a:endParaRPr lang="es-CO" sz="2600" dirty="0" smtClean="0"/>
          </a:p>
          <a:p>
            <a:pPr marL="0" indent="0">
              <a:buNone/>
            </a:pPr>
            <a:endParaRPr lang="es-CO" sz="3000" b="1" u="sng" dirty="0" smtClean="0"/>
          </a:p>
          <a:p>
            <a:pPr marL="0" indent="0">
              <a:buNone/>
            </a:pPr>
            <a:r>
              <a:rPr lang="es-CO" sz="3000" b="1" u="sng" dirty="0" smtClean="0"/>
              <a:t>¿</a:t>
            </a:r>
            <a:r>
              <a:rPr lang="es-CO" sz="3000" b="1" u="sng" dirty="0"/>
              <a:t>Con quien nos estamos identificando</a:t>
            </a:r>
            <a:r>
              <a:rPr lang="es-CO" sz="2600" b="1" dirty="0"/>
              <a:t>? </a:t>
            </a:r>
            <a:r>
              <a:rPr lang="es-CO" sz="2800" b="1" dirty="0"/>
              <a:t>¿</a:t>
            </a:r>
            <a:r>
              <a:rPr lang="es-CO" sz="2800" b="1" u="sng" dirty="0"/>
              <a:t>Con el Diablo o con Dios</a:t>
            </a:r>
            <a:r>
              <a:rPr lang="es-CO" sz="2800" b="1" dirty="0"/>
              <a:t>?</a:t>
            </a:r>
            <a:r>
              <a:rPr lang="es-CO" sz="2600" dirty="0"/>
              <a:t>  </a:t>
            </a:r>
            <a:r>
              <a:rPr lang="es-CO" sz="2600" dirty="0" smtClean="0"/>
              <a:t>De lo que </a:t>
            </a:r>
            <a:r>
              <a:rPr lang="es-CO" sz="2600" dirty="0"/>
              <a:t>hablemos nos identificara con Dios o el Diablo.</a:t>
            </a:r>
          </a:p>
          <a:p>
            <a:endParaRPr lang="es-CO" dirty="0"/>
          </a:p>
        </p:txBody>
      </p:sp>
    </p:spTree>
    <p:extLst>
      <p:ext uri="{BB962C8B-B14F-4D97-AF65-F5344CB8AC3E}">
        <p14:creationId xmlns:p14="http://schemas.microsoft.com/office/powerpoint/2010/main" val="5457527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563072" cy="1143000"/>
          </a:xfrm>
          <a:solidFill>
            <a:schemeClr val="accent4">
              <a:lumMod val="20000"/>
              <a:lumOff val="80000"/>
            </a:schemeClr>
          </a:solidFill>
        </p:spPr>
        <p:txBody>
          <a:bodyPr>
            <a:normAutofit fontScale="90000"/>
          </a:bodyPr>
          <a:lstStyle/>
          <a:p>
            <a:r>
              <a:rPr lang="es-CO" dirty="0" smtClean="0"/>
              <a:t>       </a:t>
            </a:r>
            <a:r>
              <a:rPr lang="es-CO" b="1" dirty="0" smtClean="0"/>
              <a:t>EN NUESTRA CONDUCTA. </a:t>
            </a:r>
            <a:endParaRPr lang="es-CO" b="1" dirty="0"/>
          </a:p>
        </p:txBody>
      </p:sp>
      <p:sp>
        <p:nvSpPr>
          <p:cNvPr id="3" name="2 Marcador de contenido"/>
          <p:cNvSpPr>
            <a:spLocks noGrp="1"/>
          </p:cNvSpPr>
          <p:nvPr>
            <p:ph idx="1"/>
          </p:nvPr>
        </p:nvSpPr>
        <p:spPr>
          <a:xfrm>
            <a:off x="457200" y="1600201"/>
            <a:ext cx="8229600" cy="1036711"/>
          </a:xfrm>
        </p:spPr>
        <p:txBody>
          <a:bodyPr>
            <a:normAutofit/>
          </a:bodyPr>
          <a:lstStyle/>
          <a:p>
            <a:pPr marL="0" indent="0">
              <a:buNone/>
            </a:pPr>
            <a:r>
              <a:rPr lang="es-CO" sz="2800" b="1" dirty="0" smtClean="0">
                <a:solidFill>
                  <a:srgbClr val="FF0000"/>
                </a:solidFill>
              </a:rPr>
              <a:t>I </a:t>
            </a:r>
            <a:r>
              <a:rPr lang="es-CO" sz="2800" b="1" dirty="0">
                <a:solidFill>
                  <a:srgbClr val="FF0000"/>
                </a:solidFill>
              </a:rPr>
              <a:t>Timoteo.4:12</a:t>
            </a:r>
            <a:r>
              <a:rPr lang="es-CO" sz="2800" dirty="0"/>
              <a:t>. </a:t>
            </a:r>
            <a:r>
              <a:rPr lang="es-CO" sz="2800" dirty="0">
                <a:latin typeface="Agency FB" pitchFamily="34" charset="0"/>
              </a:rPr>
              <a:t>Ninguno tenga en poco tu juventud</a:t>
            </a:r>
            <a:r>
              <a:rPr lang="es-CO" sz="2800" dirty="0" smtClean="0">
                <a:latin typeface="Agency FB" pitchFamily="34" charset="0"/>
              </a:rPr>
              <a:t>, </a:t>
            </a:r>
            <a:r>
              <a:rPr lang="es-CO" sz="2800" dirty="0">
                <a:latin typeface="Agency FB" pitchFamily="34" charset="0"/>
              </a:rPr>
              <a:t>sino sé ejemplo de los creyentes en palabra, conducta, amor, espíritu, fe y pureza</a:t>
            </a:r>
            <a:r>
              <a:rPr lang="es-CO" sz="2800" dirty="0" smtClean="0">
                <a:latin typeface="Agency FB" pitchFamily="34" charset="0"/>
              </a:rPr>
              <a:t>.</a:t>
            </a:r>
            <a:endParaRPr lang="es-CO" sz="2800" dirty="0">
              <a:latin typeface="Agency FB" pitchFamily="34" charset="0"/>
            </a:endParaRPr>
          </a:p>
        </p:txBody>
      </p:sp>
      <p:sp>
        <p:nvSpPr>
          <p:cNvPr id="4" name="3 Hexágono"/>
          <p:cNvSpPr/>
          <p:nvPr/>
        </p:nvSpPr>
        <p:spPr>
          <a:xfrm>
            <a:off x="355861" y="548680"/>
            <a:ext cx="1060704" cy="576064"/>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b="1" i="1" dirty="0">
                <a:solidFill>
                  <a:srgbClr val="002060"/>
                </a:solidFill>
              </a:rPr>
              <a:t>8</a:t>
            </a:r>
            <a:endParaRPr lang="es-CO" b="1" i="1" dirty="0">
              <a:solidFill>
                <a:srgbClr val="00206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88640"/>
            <a:ext cx="1823839"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55861" y="2996952"/>
            <a:ext cx="8488250" cy="2308324"/>
          </a:xfrm>
          <a:prstGeom prst="rect">
            <a:avLst/>
          </a:prstGeom>
        </p:spPr>
        <p:txBody>
          <a:bodyPr wrap="square">
            <a:spAutoFit/>
          </a:bodyPr>
          <a:lstStyle/>
          <a:p>
            <a:r>
              <a:rPr lang="es-CO" sz="2400" dirty="0"/>
              <a:t>Nuestra conducta demuestra o nos identifica con Cristo, por eso debemos de tener hábitos de castidad. </a:t>
            </a:r>
            <a:r>
              <a:rPr lang="es-CO" sz="2400" b="1" dirty="0">
                <a:solidFill>
                  <a:srgbClr val="FF0000"/>
                </a:solidFill>
              </a:rPr>
              <a:t>I Corintios.6:18-20; Colosenses.3:5</a:t>
            </a:r>
            <a:r>
              <a:rPr lang="es-CO" sz="2400" dirty="0"/>
              <a:t>. </a:t>
            </a:r>
            <a:endParaRPr lang="es-CO" sz="2400" dirty="0" smtClean="0"/>
          </a:p>
          <a:p>
            <a:r>
              <a:rPr lang="es-CO" sz="2400" dirty="0" smtClean="0"/>
              <a:t>Las </a:t>
            </a:r>
            <a:r>
              <a:rPr lang="es-CO" sz="2400" dirty="0"/>
              <a:t>personas que son castas son moralmente puras en pensamientos, palabras y obras. La castidad significa abstenerse de cualquier relación sexual </a:t>
            </a:r>
            <a:r>
              <a:rPr lang="es-CO" sz="2400" u="sng" dirty="0"/>
              <a:t>prematrimonial</a:t>
            </a:r>
            <a:r>
              <a:rPr lang="es-CO" sz="2400" dirty="0"/>
              <a:t>. </a:t>
            </a:r>
            <a:endParaRPr lang="es-CO" b="1" dirty="0">
              <a:solidFill>
                <a:srgbClr val="FF0000"/>
              </a:solidFill>
            </a:endParaRPr>
          </a:p>
        </p:txBody>
      </p:sp>
      <p:sp>
        <p:nvSpPr>
          <p:cNvPr id="6" name="5 Rectángulo"/>
          <p:cNvSpPr/>
          <p:nvPr/>
        </p:nvSpPr>
        <p:spPr>
          <a:xfrm>
            <a:off x="1979712" y="5661248"/>
            <a:ext cx="6864400" cy="954107"/>
          </a:xfrm>
          <a:prstGeom prst="rect">
            <a:avLst/>
          </a:prstGeom>
        </p:spPr>
        <p:txBody>
          <a:bodyPr wrap="square">
            <a:spAutoFit/>
          </a:bodyPr>
          <a:lstStyle/>
          <a:p>
            <a:r>
              <a:rPr lang="es-CO" sz="2800" dirty="0"/>
              <a:t>También significa ser completamente fiel al cónyuge en el matrimonio.</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08" y="5373216"/>
            <a:ext cx="1610203" cy="135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20047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par>
                                <p:cTn id="16" presetID="16" presetClass="entr" presetSubtype="21" fill="hold" nodeType="withEffect">
                                  <p:stCondLst>
                                    <p:cond delay="0"/>
                                  </p:stCondLst>
                                  <p:childTnLst>
                                    <p:set>
                                      <p:cBhvr>
                                        <p:cTn id="17" dur="1" fill="hold">
                                          <p:stCondLst>
                                            <p:cond delay="0"/>
                                          </p:stCondLst>
                                        </p:cTn>
                                        <p:tgtEl>
                                          <p:spTgt spid="2051"/>
                                        </p:tgtEl>
                                        <p:attrNameLst>
                                          <p:attrName>style.visibility</p:attrName>
                                        </p:attrNameLst>
                                      </p:cBhvr>
                                      <p:to>
                                        <p:strVal val="visible"/>
                                      </p:to>
                                    </p:set>
                                    <p:animEffect transition="in" filter="barn(inVertical)">
                                      <p:cBhvr>
                                        <p:cTn id="18"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p:spPr>
        <p:txBody>
          <a:bodyPr>
            <a:normAutofit/>
          </a:bodyPr>
          <a:lstStyle/>
          <a:p>
            <a:pPr marL="0" indent="0">
              <a:buNone/>
            </a:pPr>
            <a:r>
              <a:rPr lang="es-CO" sz="2800" dirty="0" smtClean="0"/>
              <a:t>Por </a:t>
            </a:r>
            <a:r>
              <a:rPr lang="es-CO" sz="2800" dirty="0"/>
              <a:t>eso debemos de huir de las pasiones juveniles. </a:t>
            </a:r>
            <a:r>
              <a:rPr lang="es-CO" sz="2800" b="1" dirty="0">
                <a:solidFill>
                  <a:srgbClr val="FF0000"/>
                </a:solidFill>
              </a:rPr>
              <a:t>II Timoteo.2:22. </a:t>
            </a:r>
            <a:endParaRPr lang="es-CO" sz="2800" b="1" dirty="0" smtClean="0">
              <a:solidFill>
                <a:srgbClr val="FF0000"/>
              </a:solidFill>
            </a:endParaRPr>
          </a:p>
          <a:p>
            <a:pPr marL="0" indent="0">
              <a:buNone/>
            </a:pPr>
            <a:r>
              <a:rPr lang="es-CO" sz="2800" dirty="0" smtClean="0"/>
              <a:t>Por </a:t>
            </a:r>
            <a:r>
              <a:rPr lang="es-CO" sz="2800" dirty="0"/>
              <a:t>eso debemos de hacer pacto con nuestros ojos. </a:t>
            </a:r>
            <a:r>
              <a:rPr lang="es-CO" sz="2800" b="1" dirty="0">
                <a:solidFill>
                  <a:srgbClr val="FF0000"/>
                </a:solidFill>
              </a:rPr>
              <a:t>Job.31:1; Mateo.5:28. </a:t>
            </a:r>
            <a:endParaRPr lang="es-CO" sz="2800" b="1" dirty="0" smtClean="0">
              <a:solidFill>
                <a:srgbClr val="FF0000"/>
              </a:solidFill>
            </a:endParaRPr>
          </a:p>
          <a:p>
            <a:pPr marL="0" indent="0">
              <a:buNone/>
            </a:pPr>
            <a:r>
              <a:rPr lang="es-CO" sz="2800" dirty="0" smtClean="0"/>
              <a:t>Debemos </a:t>
            </a:r>
            <a:r>
              <a:rPr lang="es-CO" sz="2800" dirty="0"/>
              <a:t>de quitar toda vista maliciosa hacia las otras personas</a:t>
            </a:r>
            <a:r>
              <a:rPr lang="es-CO" sz="2800" dirty="0" smtClean="0"/>
              <a:t>. </a:t>
            </a:r>
          </a:p>
          <a:p>
            <a:endParaRPr lang="es-CO" sz="2800" dirty="0" smtClean="0"/>
          </a:p>
          <a:p>
            <a:r>
              <a:rPr lang="es-CO" sz="2800" dirty="0" smtClean="0"/>
              <a:t>El </a:t>
            </a:r>
            <a:r>
              <a:rPr lang="es-CO" sz="2800" dirty="0"/>
              <a:t>registro moral del cristiano debe estar completamente limpio para que sea un ejemplo de una, vida semejante a la de Cristo, tanto para los creyentes como para los incrédulos </a:t>
            </a:r>
            <a:r>
              <a:rPr lang="es-CO" sz="2800" b="1" dirty="0">
                <a:solidFill>
                  <a:srgbClr val="FF0000"/>
                </a:solidFill>
              </a:rPr>
              <a:t>(1Tim.5:2, 22).</a:t>
            </a:r>
          </a:p>
          <a:p>
            <a:endParaRPr lang="es-CO" dirty="0"/>
          </a:p>
          <a:p>
            <a:endParaRPr lang="es-CO" dirty="0"/>
          </a:p>
        </p:txBody>
      </p:sp>
    </p:spTree>
    <p:extLst>
      <p:ext uri="{BB962C8B-B14F-4D97-AF65-F5344CB8AC3E}">
        <p14:creationId xmlns:p14="http://schemas.microsoft.com/office/powerpoint/2010/main" val="1371905461"/>
      </p:ext>
    </p:extLst>
  </p:cSld>
  <p:clrMapOvr>
    <a:masterClrMapping/>
  </p:clrMapOvr>
  <p:transition spd="slow">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779096" cy="1143000"/>
          </a:xfrm>
          <a:solidFill>
            <a:schemeClr val="accent4">
              <a:lumMod val="20000"/>
              <a:lumOff val="80000"/>
            </a:schemeClr>
          </a:solidFill>
        </p:spPr>
        <p:txBody>
          <a:bodyPr>
            <a:normAutofit/>
          </a:bodyPr>
          <a:lstStyle/>
          <a:p>
            <a:r>
              <a:rPr lang="es-CO" dirty="0" smtClean="0"/>
              <a:t>       </a:t>
            </a:r>
            <a:r>
              <a:rPr lang="es-CO" sz="3200" b="1" dirty="0" smtClean="0"/>
              <a:t>EN NUESTRA MANERA DE VESTIR</a:t>
            </a:r>
            <a:r>
              <a:rPr lang="es-CO" sz="3200" dirty="0" smtClean="0"/>
              <a:t>. </a:t>
            </a:r>
            <a:endParaRPr lang="es-CO" dirty="0"/>
          </a:p>
        </p:txBody>
      </p:sp>
      <p:sp>
        <p:nvSpPr>
          <p:cNvPr id="3" name="2 Marcador de contenido"/>
          <p:cNvSpPr>
            <a:spLocks noGrp="1"/>
          </p:cNvSpPr>
          <p:nvPr>
            <p:ph idx="1"/>
          </p:nvPr>
        </p:nvSpPr>
        <p:spPr>
          <a:xfrm>
            <a:off x="323529" y="1600200"/>
            <a:ext cx="8548016" cy="4853136"/>
          </a:xfrm>
        </p:spPr>
        <p:txBody>
          <a:bodyPr>
            <a:normAutofit fontScale="85000" lnSpcReduction="10000"/>
          </a:bodyPr>
          <a:lstStyle/>
          <a:p>
            <a:pPr marL="0" indent="0">
              <a:buNone/>
            </a:pPr>
            <a:r>
              <a:rPr lang="es-CO" sz="2800" b="1" dirty="0" smtClean="0">
                <a:solidFill>
                  <a:srgbClr val="FF0000"/>
                </a:solidFill>
              </a:rPr>
              <a:t>I </a:t>
            </a:r>
            <a:r>
              <a:rPr lang="es-CO" sz="2800" b="1" dirty="0">
                <a:solidFill>
                  <a:srgbClr val="FF0000"/>
                </a:solidFill>
              </a:rPr>
              <a:t>Timoteo.2:9-10</a:t>
            </a:r>
            <a:r>
              <a:rPr lang="es-CO" sz="2800" dirty="0"/>
              <a:t>. </a:t>
            </a:r>
            <a:r>
              <a:rPr lang="es-CO" sz="2800" dirty="0">
                <a:latin typeface="Agency FB" pitchFamily="34" charset="0"/>
              </a:rPr>
              <a:t>Asimismo, que las mujeres se atavíen de ropa decorosa, con pudor y modestia: no con peinado ostentoso, ni oro ni perlas ni vestidos </a:t>
            </a:r>
            <a:r>
              <a:rPr lang="es-CO" sz="2800" dirty="0" smtClean="0">
                <a:latin typeface="Agency FB" pitchFamily="34" charset="0"/>
              </a:rPr>
              <a:t>costosos. </a:t>
            </a:r>
            <a:r>
              <a:rPr lang="es-CO" sz="2800" dirty="0">
                <a:latin typeface="Agency FB" pitchFamily="34" charset="0"/>
              </a:rPr>
              <a:t>10 sino con buenas obras, como corresponde a mujeres que practican la piedad</a:t>
            </a:r>
            <a:r>
              <a:rPr lang="es-CO" sz="2800" dirty="0" smtClean="0"/>
              <a:t>.</a:t>
            </a:r>
          </a:p>
          <a:p>
            <a:pPr marL="0" indent="0">
              <a:buNone/>
            </a:pPr>
            <a:endParaRPr lang="es-CO" sz="2800" dirty="0" smtClean="0"/>
          </a:p>
          <a:p>
            <a:pPr marL="0" indent="0">
              <a:buNone/>
            </a:pPr>
            <a:r>
              <a:rPr lang="es-CO" sz="2800" b="1" u="sng" dirty="0" smtClean="0"/>
              <a:t>Asimismo</a:t>
            </a:r>
            <a:r>
              <a:rPr lang="es-CO" sz="2800" b="1" dirty="0"/>
              <a:t>. </a:t>
            </a:r>
            <a:r>
              <a:rPr lang="es-CO" sz="2800" dirty="0" smtClean="0"/>
              <a:t> Dios expresa su voluntad por medio del apóstol Pablo sobre la conducta </a:t>
            </a:r>
            <a:r>
              <a:rPr lang="es-CO" sz="2800" dirty="0"/>
              <a:t>debida de las mujeres </a:t>
            </a:r>
            <a:r>
              <a:rPr lang="es-CO" sz="2800" dirty="0" smtClean="0"/>
              <a:t>cristianas. </a:t>
            </a:r>
            <a:endParaRPr lang="es-CO" sz="2800" dirty="0"/>
          </a:p>
          <a:p>
            <a:pPr marL="0" indent="0">
              <a:buNone/>
            </a:pPr>
            <a:r>
              <a:rPr lang="es-CO" sz="2800" b="1" u="sng" dirty="0" smtClean="0"/>
              <a:t>Se Atavíen.</a:t>
            </a:r>
            <a:r>
              <a:rPr lang="es-CO" sz="2800" dirty="0" smtClean="0"/>
              <a:t> </a:t>
            </a:r>
            <a:r>
              <a:rPr lang="es-CO" sz="2800" dirty="0"/>
              <a:t>“poner en orden”, “</a:t>
            </a:r>
            <a:r>
              <a:rPr lang="es-CO" sz="2800" dirty="0" smtClean="0"/>
              <a:t>arreglarse”, </a:t>
            </a:r>
            <a:r>
              <a:rPr lang="es-CO" sz="2800" b="1" u="sng" dirty="0" smtClean="0"/>
              <a:t>de Ropa decorosa</a:t>
            </a:r>
            <a:r>
              <a:rPr lang="es-CO" sz="2800" dirty="0" smtClean="0"/>
              <a:t>.</a:t>
            </a:r>
            <a:endParaRPr lang="es-CO" sz="2800" dirty="0"/>
          </a:p>
          <a:p>
            <a:pPr marL="0" indent="0">
              <a:buNone/>
            </a:pPr>
            <a:r>
              <a:rPr lang="es-CO" sz="2800" dirty="0"/>
              <a:t> </a:t>
            </a:r>
            <a:r>
              <a:rPr lang="es-CO" sz="2800" dirty="0" smtClean="0"/>
              <a:t>“bien </a:t>
            </a:r>
            <a:r>
              <a:rPr lang="es-CO" sz="2800" dirty="0"/>
              <a:t>arreglado”, “con buen gusto”; por lo tanto, “adecuado” en el sentido de moderación. </a:t>
            </a:r>
          </a:p>
          <a:p>
            <a:pPr marL="0" indent="0">
              <a:buNone/>
            </a:pPr>
            <a:r>
              <a:rPr lang="es-CO" sz="2800" b="1" u="sng" dirty="0" smtClean="0"/>
              <a:t>Con </a:t>
            </a:r>
            <a:r>
              <a:rPr lang="es-CO" sz="2800" b="1" u="sng" dirty="0"/>
              <a:t>Pudor</a:t>
            </a:r>
            <a:r>
              <a:rPr lang="es-CO" sz="2800" dirty="0"/>
              <a:t>. </a:t>
            </a:r>
            <a:r>
              <a:rPr lang="es-CO" sz="2800" dirty="0" smtClean="0"/>
              <a:t>“respeto </a:t>
            </a:r>
            <a:r>
              <a:rPr lang="es-CO" sz="2800" dirty="0"/>
              <a:t>propio”, “recato”.  La mujer pudorosa aparta el pensamiento de cometer acciones vergonzosas y tiene </a:t>
            </a:r>
            <a:r>
              <a:rPr lang="es-CO" sz="2800" dirty="0" smtClean="0"/>
              <a:t>en </a:t>
            </a:r>
            <a:r>
              <a:rPr lang="es-CO" sz="2800" dirty="0"/>
              <a:t>alta estima la pureza que impide tales actos. </a:t>
            </a:r>
            <a:r>
              <a:rPr lang="es-CO" sz="2800" dirty="0" smtClean="0"/>
              <a:t> Teniendo en cuenta que la mujer es un símbolo de la iglesia de Cristo. </a:t>
            </a:r>
            <a:r>
              <a:rPr lang="es-CO" sz="2800" b="1" dirty="0" smtClean="0">
                <a:solidFill>
                  <a:srgbClr val="FF0000"/>
                </a:solidFill>
              </a:rPr>
              <a:t>Ver Efe.5:25-27.</a:t>
            </a:r>
            <a:endParaRPr lang="es-CO" sz="2800" b="1" dirty="0">
              <a:solidFill>
                <a:srgbClr val="FF0000"/>
              </a:solidFill>
            </a:endParaRPr>
          </a:p>
          <a:p>
            <a:endParaRPr lang="es-CO" dirty="0"/>
          </a:p>
          <a:p>
            <a:endParaRPr lang="es-CO" dirty="0"/>
          </a:p>
        </p:txBody>
      </p:sp>
      <p:sp>
        <p:nvSpPr>
          <p:cNvPr id="4" name="3 Hexágono"/>
          <p:cNvSpPr/>
          <p:nvPr/>
        </p:nvSpPr>
        <p:spPr>
          <a:xfrm>
            <a:off x="323528" y="476672"/>
            <a:ext cx="1008112" cy="601216"/>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solidFill>
                  <a:srgbClr val="002060"/>
                </a:solidFill>
              </a:rPr>
              <a:t>9</a:t>
            </a:r>
            <a:endParaRPr lang="es-CO" b="1" i="1" dirty="0">
              <a:solidFill>
                <a:srgbClr val="00206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16632"/>
            <a:ext cx="1635249"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183447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arn(inVertical)">
                                      <p:cBhvr>
                                        <p:cTn id="16" dur="500"/>
                                        <p:tgtEl>
                                          <p:spTgt spid="3">
                                            <p:txEl>
                                              <p:pRg st="4" end="4"/>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barn(inVertical)">
                                      <p:cBhvr>
                                        <p:cTn id="1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0000" lnSpcReduction="20000"/>
          </a:bodyPr>
          <a:lstStyle/>
          <a:p>
            <a:pPr marL="0" indent="0">
              <a:buNone/>
            </a:pPr>
            <a:r>
              <a:rPr lang="es-CO" b="1" u="sng" dirty="0" smtClean="0"/>
              <a:t>Se atavíen con </a:t>
            </a:r>
            <a:r>
              <a:rPr lang="es-CO" b="1" u="sng" dirty="0"/>
              <a:t>Modestia</a:t>
            </a:r>
            <a:r>
              <a:rPr lang="es-CO" b="1" dirty="0"/>
              <a:t>. </a:t>
            </a:r>
            <a:r>
              <a:rPr lang="es-CO" b="1" dirty="0" smtClean="0"/>
              <a:t> </a:t>
            </a:r>
            <a:r>
              <a:rPr lang="es-CO" dirty="0" smtClean="0"/>
              <a:t> “sensatez</a:t>
            </a:r>
            <a:r>
              <a:rPr lang="es-CO" dirty="0"/>
              <a:t>”, “cordura”, “prudencia”.  Pablo está describiendo a la mujer cristiana convertida como aquella cuyo permanente deseo es reflejar la abnegación de Cristo.  Tiene el propósito de cumplir con sus tareas con buena disposición y habilidad, sin ser una carga ni para la iglesia ni para su esposo. </a:t>
            </a:r>
          </a:p>
          <a:p>
            <a:pPr marL="0" indent="0">
              <a:buNone/>
            </a:pPr>
            <a:r>
              <a:rPr lang="es-CO" b="1" u="sng" dirty="0" smtClean="0"/>
              <a:t>No con Peinado </a:t>
            </a:r>
            <a:r>
              <a:rPr lang="es-CO" b="1" u="sng" dirty="0"/>
              <a:t>ostentoso</a:t>
            </a:r>
            <a:r>
              <a:rPr lang="es-CO" dirty="0"/>
              <a:t>. </a:t>
            </a:r>
            <a:r>
              <a:rPr lang="es-CO" dirty="0" smtClean="0"/>
              <a:t> literalmente </a:t>
            </a:r>
            <a:r>
              <a:rPr lang="es-CO" dirty="0"/>
              <a:t>“entrelazado”, “trenza”. lino con trenzas” (</a:t>
            </a:r>
            <a:r>
              <a:rPr lang="es-CO" dirty="0" smtClean="0"/>
              <a:t>Biblia de Jerusalén). El </a:t>
            </a:r>
            <a:r>
              <a:rPr lang="es-CO" dirty="0"/>
              <a:t>tema de Pablo en </a:t>
            </a:r>
            <a:r>
              <a:rPr lang="es-CO" dirty="0" smtClean="0"/>
              <a:t> </a:t>
            </a:r>
            <a:r>
              <a:rPr lang="es-CO" b="1" dirty="0" smtClean="0">
                <a:solidFill>
                  <a:srgbClr val="FF0000"/>
                </a:solidFill>
              </a:rPr>
              <a:t>1Tim.2:9 </a:t>
            </a:r>
            <a:r>
              <a:rPr lang="es-CO" b="1" dirty="0">
                <a:solidFill>
                  <a:srgbClr val="FF0000"/>
                </a:solidFill>
              </a:rPr>
              <a:t>y </a:t>
            </a:r>
            <a:r>
              <a:rPr lang="es-CO" b="1" dirty="0" smtClean="0">
                <a:solidFill>
                  <a:srgbClr val="FF0000"/>
                </a:solidFill>
              </a:rPr>
              <a:t>10 </a:t>
            </a:r>
            <a:r>
              <a:rPr lang="es-CO" dirty="0"/>
              <a:t>es el decoro femenino y una alta estima por la pureza moral.  Cualquier peinado demasiado llamativo es una violación del principio aquí expresado; sin embargo, el cabello descuidado también llamaría la atención y violaría los principios cristianos.  El buen gusto y el equilibrio son parte de una sana religión. </a:t>
            </a:r>
          </a:p>
          <a:p>
            <a:pPr marL="0" indent="0">
              <a:buNone/>
            </a:pPr>
            <a:r>
              <a:rPr lang="es-CO" b="1" u="sng" dirty="0" smtClean="0"/>
              <a:t>Ni </a:t>
            </a:r>
            <a:r>
              <a:rPr lang="es-CO" b="1" u="sng" dirty="0"/>
              <a:t>oro, ni perlas, ni vestidos costosos</a:t>
            </a:r>
            <a:r>
              <a:rPr lang="es-CO" b="1" dirty="0"/>
              <a:t>. </a:t>
            </a:r>
            <a:r>
              <a:rPr lang="es-CO" b="1" dirty="0" smtClean="0"/>
              <a:t> </a:t>
            </a:r>
            <a:r>
              <a:rPr lang="es-CO" dirty="0" smtClean="0"/>
              <a:t>El </a:t>
            </a:r>
            <a:r>
              <a:rPr lang="es-CO" dirty="0"/>
              <a:t>propósito de un adorno costoso, cualquiera que sea, es llamar la atención; es siempre una expresión de </a:t>
            </a:r>
            <a:r>
              <a:rPr lang="es-CO" b="1" dirty="0"/>
              <a:t>egocentrismo</a:t>
            </a:r>
            <a:r>
              <a:rPr lang="es-CO" dirty="0"/>
              <a:t> y a veces </a:t>
            </a:r>
            <a:r>
              <a:rPr lang="es-CO" b="1" dirty="0"/>
              <a:t>de un deseo de llamar indebidamente la atención al sexo opuesto</a:t>
            </a:r>
            <a:r>
              <a:rPr lang="es-CO" dirty="0"/>
              <a:t>.  En la elección de su indumentaria y en la forma de usarla, el cristiano debe guiarse por el decoro buena calidad, la sana conveniencia y la edad.  Los gastos que llevan más allá de ideal son incompatibles con los principios de la mayordomía cristiana.  La </a:t>
            </a:r>
            <a:r>
              <a:rPr lang="es-CO" dirty="0" smtClean="0"/>
              <a:t>ostentación </a:t>
            </a:r>
            <a:r>
              <a:rPr lang="es-CO" dirty="0"/>
              <a:t>refleja vanidad y egocentrismo, los cuales no concuerdan con la súplica de Pablo en favor del respeto propio y del decoro cristiano</a:t>
            </a:r>
            <a:r>
              <a:rPr lang="es-CO" dirty="0" smtClean="0"/>
              <a:t>. </a:t>
            </a:r>
            <a:endParaRPr lang="es-CO" dirty="0"/>
          </a:p>
        </p:txBody>
      </p:sp>
    </p:spTree>
    <p:extLst>
      <p:ext uri="{BB962C8B-B14F-4D97-AF65-F5344CB8AC3E}">
        <p14:creationId xmlns:p14="http://schemas.microsoft.com/office/powerpoint/2010/main" val="282607226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barn(inVertical)">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10000"/>
          </a:bodyPr>
          <a:lstStyle/>
          <a:p>
            <a:pPr marL="0" indent="0">
              <a:buNone/>
            </a:pPr>
            <a:r>
              <a:rPr lang="es-CO" dirty="0" smtClean="0"/>
              <a:t>Verso 10:</a:t>
            </a:r>
          </a:p>
          <a:p>
            <a:pPr marL="0" indent="0">
              <a:buNone/>
            </a:pPr>
            <a:r>
              <a:rPr lang="es-CO" b="1" u="sng" dirty="0" smtClean="0"/>
              <a:t>Sino con Buenas </a:t>
            </a:r>
            <a:r>
              <a:rPr lang="es-CO" b="1" u="sng" dirty="0"/>
              <a:t>Obras</a:t>
            </a:r>
            <a:r>
              <a:rPr lang="es-CO" dirty="0"/>
              <a:t>. </a:t>
            </a:r>
            <a:r>
              <a:rPr lang="es-CO" dirty="0" smtClean="0"/>
              <a:t>Pablo </a:t>
            </a:r>
            <a:r>
              <a:rPr lang="es-CO" dirty="0"/>
              <a:t>se ocupa de la naturaleza externa e interna de la religión genuina.  El adorno más atrayente y digno son las “buenas obras”.  Esto proporciona de por sí a las mujeres el placer de ser sinceramente amadas y respetadas.  No hay ropas, por atrayentes que sean, que puedan ocultar el defecto de un genio desagradable o la falta de </a:t>
            </a:r>
            <a:r>
              <a:rPr lang="es-CO" dirty="0" smtClean="0"/>
              <a:t>«buenas obras».</a:t>
            </a:r>
          </a:p>
          <a:p>
            <a:pPr marL="0" indent="0">
              <a:buNone/>
            </a:pPr>
            <a:r>
              <a:rPr lang="es-CO" dirty="0"/>
              <a:t>  </a:t>
            </a:r>
            <a:endParaRPr lang="es-CO" dirty="0" smtClean="0"/>
          </a:p>
          <a:p>
            <a:pPr marL="0" indent="0">
              <a:buNone/>
            </a:pPr>
            <a:r>
              <a:rPr lang="es-CO" b="1" u="sng" dirty="0" smtClean="0"/>
              <a:t>Como </a:t>
            </a:r>
            <a:r>
              <a:rPr lang="es-CO" b="1" u="sng" dirty="0"/>
              <a:t>corresponde a mujeres que practican la </a:t>
            </a:r>
            <a:r>
              <a:rPr lang="es-CO" b="1" u="sng" dirty="0" smtClean="0"/>
              <a:t>pieda</a:t>
            </a:r>
            <a:r>
              <a:rPr lang="es-CO" u="sng" dirty="0" smtClean="0"/>
              <a:t>d</a:t>
            </a:r>
            <a:r>
              <a:rPr lang="es-CO" dirty="0" smtClean="0"/>
              <a:t>. O </a:t>
            </a:r>
            <a:r>
              <a:rPr lang="es-CO" dirty="0"/>
              <a:t>“reverencia a Dios”.  Con su participación en el culto público estas mujeres han hecho demostración de su lealtad al Dios que adoran.  Profesar lealtad al cristianismo, pero vestirse con lujo y falta de pudor, es una manifestación de hipocresía. </a:t>
            </a:r>
          </a:p>
        </p:txBody>
      </p:sp>
    </p:spTree>
    <p:extLst>
      <p:ext uri="{BB962C8B-B14F-4D97-AF65-F5344CB8AC3E}">
        <p14:creationId xmlns:p14="http://schemas.microsoft.com/office/powerpoint/2010/main" val="13327533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0"/>
            <a:ext cx="8784976" cy="6858000"/>
          </a:xfrm>
        </p:spPr>
        <p:txBody>
          <a:bodyPr>
            <a:noAutofit/>
          </a:bodyPr>
          <a:lstStyle/>
          <a:p>
            <a:pPr marL="0" indent="0">
              <a:buNone/>
            </a:pPr>
            <a:r>
              <a:rPr lang="es-CO" sz="2400" dirty="0" smtClean="0"/>
              <a:t>El apóstol Pedro, hace referencia a la misma conducta en </a:t>
            </a:r>
            <a:r>
              <a:rPr lang="es-CO" sz="2400" b="1" dirty="0" smtClean="0">
                <a:solidFill>
                  <a:srgbClr val="FF0000"/>
                </a:solidFill>
              </a:rPr>
              <a:t>I Pedro.3:3-4. </a:t>
            </a:r>
            <a:r>
              <a:rPr lang="es-CO" sz="2400" b="1" dirty="0">
                <a:latin typeface="Agency FB" pitchFamily="34" charset="0"/>
              </a:rPr>
              <a:t>» El adorno de las cuales no sea exterior con peinado ostentoso, y atavío de oro, ni en compostura de </a:t>
            </a:r>
            <a:r>
              <a:rPr lang="es-CO" sz="2400" b="1" dirty="0" smtClean="0">
                <a:latin typeface="Agency FB" pitchFamily="34" charset="0"/>
              </a:rPr>
              <a:t>ropas; 4 </a:t>
            </a:r>
            <a:r>
              <a:rPr lang="es-CO" sz="2400" b="1" dirty="0">
                <a:latin typeface="Agency FB" pitchFamily="34" charset="0"/>
              </a:rPr>
              <a:t>sino el adorno interior del corazón sea sin corrupción, y de espíritu agradable, y pacífico, lo cual es de grande estima delante de Dios</a:t>
            </a:r>
            <a:r>
              <a:rPr lang="es-CO" sz="2400" b="1" dirty="0" smtClean="0">
                <a:latin typeface="Agency FB" pitchFamily="34" charset="0"/>
              </a:rPr>
              <a:t>.»</a:t>
            </a:r>
          </a:p>
          <a:p>
            <a:pPr marL="0" indent="0">
              <a:buNone/>
            </a:pPr>
            <a:r>
              <a:rPr lang="es-CO" sz="2400" b="1" dirty="0" smtClean="0">
                <a:solidFill>
                  <a:srgbClr val="FF0000"/>
                </a:solidFill>
              </a:rPr>
              <a:t> </a:t>
            </a:r>
            <a:r>
              <a:rPr lang="es-CO" sz="2400" b="1" u="sng" dirty="0" smtClean="0"/>
              <a:t>Peinados </a:t>
            </a:r>
            <a:r>
              <a:rPr lang="es-CO" sz="2400" b="1" u="sng" dirty="0"/>
              <a:t>ostentosos</a:t>
            </a:r>
            <a:r>
              <a:rPr lang="es-CO" sz="2400" dirty="0"/>
              <a:t>. </a:t>
            </a:r>
            <a:r>
              <a:rPr lang="es-CO" sz="2400" dirty="0" smtClean="0"/>
              <a:t>Pedro </a:t>
            </a:r>
            <a:r>
              <a:rPr lang="es-CO" sz="2400" dirty="0"/>
              <a:t>cita un ejemplo de “adornos” antiguos que no reflejaban motivos “puros</a:t>
            </a:r>
            <a:r>
              <a:rPr lang="es-CO" sz="2400" dirty="0" smtClean="0"/>
              <a:t>”.  </a:t>
            </a:r>
            <a:r>
              <a:rPr lang="es-CO" sz="2400" dirty="0"/>
              <a:t>Los peinados complicados, en los cuales se perdía mucho tiempo, eran una demostración de riqueza y de apego a la moda en el mundo </a:t>
            </a:r>
            <a:r>
              <a:rPr lang="es-CO" sz="2400" u="sng" dirty="0" smtClean="0"/>
              <a:t>GRIEGO Y ROMANO </a:t>
            </a:r>
            <a:r>
              <a:rPr lang="es-CO" sz="2400" dirty="0" smtClean="0"/>
              <a:t>de </a:t>
            </a:r>
            <a:r>
              <a:rPr lang="es-CO" sz="2400" dirty="0"/>
              <a:t>ese tiempo.  El motivo era evidentemente el deseo de llamar la atención a la persona, lo cual no está en armonía con los principios básicos del cristianismo. </a:t>
            </a:r>
            <a:r>
              <a:rPr lang="es-CO" sz="2400" dirty="0" smtClean="0"/>
              <a:t> Por tanto, esta conducta es extraída del paganismo, que data desde Caín. </a:t>
            </a:r>
            <a:r>
              <a:rPr lang="es-CO" sz="2400" b="1" dirty="0" smtClean="0">
                <a:solidFill>
                  <a:srgbClr val="FF0000"/>
                </a:solidFill>
              </a:rPr>
              <a:t>Ver Gén.6:1.</a:t>
            </a:r>
            <a:endParaRPr lang="es-CO" sz="2400" b="1" dirty="0">
              <a:solidFill>
                <a:srgbClr val="FF0000"/>
              </a:solidFill>
            </a:endParaRPr>
          </a:p>
          <a:p>
            <a:pPr marL="0" indent="0">
              <a:buNone/>
            </a:pPr>
            <a:r>
              <a:rPr lang="es-CO" sz="2400" dirty="0"/>
              <a:t> </a:t>
            </a:r>
            <a:r>
              <a:rPr lang="es-CO" sz="2400" b="1" u="sng" dirty="0" smtClean="0"/>
              <a:t>Atavío de </a:t>
            </a:r>
            <a:r>
              <a:rPr lang="es-CO" sz="2400" b="1" u="sng" dirty="0"/>
              <a:t>oro</a:t>
            </a:r>
            <a:r>
              <a:rPr lang="es-CO" sz="2400" dirty="0"/>
              <a:t>. </a:t>
            </a:r>
            <a:r>
              <a:rPr lang="es-CO" sz="2400" dirty="0" smtClean="0"/>
              <a:t>En </a:t>
            </a:r>
            <a:r>
              <a:rPr lang="es-CO" sz="2400" dirty="0"/>
              <a:t>el Imperio Romano abundaban los anillos, los brazaletes y las ajorcas brillantes que usaban las mujeres que vestían a la moda.  Esos “adornos de oro” eran contrarios a los principios de recato y sencillez propios del cristianismo. </a:t>
            </a:r>
          </a:p>
        </p:txBody>
      </p:sp>
    </p:spTree>
    <p:extLst>
      <p:ext uri="{BB962C8B-B14F-4D97-AF65-F5344CB8AC3E}">
        <p14:creationId xmlns:p14="http://schemas.microsoft.com/office/powerpoint/2010/main" val="42186495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10000"/>
          </a:bodyPr>
          <a:lstStyle/>
          <a:p>
            <a:pPr marL="0" indent="0">
              <a:buNone/>
            </a:pPr>
            <a:r>
              <a:rPr lang="es-CO" dirty="0"/>
              <a:t> </a:t>
            </a:r>
            <a:r>
              <a:rPr lang="es-CO" sz="3000" b="1" u="sng" dirty="0"/>
              <a:t>Vestidos lujosos</a:t>
            </a:r>
            <a:r>
              <a:rPr lang="es-CO" sz="3000" dirty="0"/>
              <a:t>. </a:t>
            </a:r>
            <a:r>
              <a:rPr lang="es-CO" sz="3000" dirty="0" smtClean="0"/>
              <a:t>Quizá </a:t>
            </a:r>
            <a:r>
              <a:rPr lang="es-CO" sz="3000" dirty="0"/>
              <a:t>sea una referencia a la costumbre impuesta por la moda de cambiar de vestidos y de adornos varias veces al día para estar a tono con las diversas exigencias sociales. El afán de tener un abundante guardarropa ha sido una trampa engañosa para hombres y mujeres a través de los siglos. El dinero que podría gastarse en forma más provechosa para el bien eterno del que da y del que recibe, con frecuencia se malgasta en vestidos ostentosos. </a:t>
            </a:r>
          </a:p>
          <a:p>
            <a:r>
              <a:rPr lang="es-CO" sz="3000" dirty="0"/>
              <a:t>Esta forma de arreglo personal, va unida a la pintura de las pestañas, sombras en los ojos, labios,  y pintura </a:t>
            </a:r>
            <a:r>
              <a:rPr lang="es-CO" sz="3000" dirty="0" smtClean="0"/>
              <a:t>de </a:t>
            </a:r>
            <a:r>
              <a:rPr lang="es-CO" sz="3000" dirty="0"/>
              <a:t>uñas, lo cual es contrario a la vida de una mujer que profesa piedad. </a:t>
            </a:r>
            <a:r>
              <a:rPr lang="es-CO" sz="3000" dirty="0" smtClean="0"/>
              <a:t>¿</a:t>
            </a:r>
            <a:r>
              <a:rPr lang="es-CO" sz="3000" b="1" dirty="0" smtClean="0"/>
              <a:t>Cómo crees que se ataviaba la virgen María</a:t>
            </a:r>
            <a:r>
              <a:rPr lang="es-CO" sz="3000" dirty="0" smtClean="0"/>
              <a:t>?</a:t>
            </a:r>
            <a:endParaRPr lang="es-CO" sz="3000" dirty="0"/>
          </a:p>
          <a:p>
            <a:endParaRPr lang="es-CO" sz="3000" dirty="0"/>
          </a:p>
        </p:txBody>
      </p:sp>
    </p:spTree>
    <p:extLst>
      <p:ext uri="{BB962C8B-B14F-4D97-AF65-F5344CB8AC3E}">
        <p14:creationId xmlns:p14="http://schemas.microsoft.com/office/powerpoint/2010/main" val="155390374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62500" lnSpcReduction="20000"/>
          </a:bodyPr>
          <a:lstStyle/>
          <a:p>
            <a:pPr marL="0" indent="0">
              <a:buNone/>
            </a:pPr>
            <a:r>
              <a:rPr lang="es-CO" sz="4500" b="1" dirty="0" smtClean="0"/>
              <a:t>Verso 4: </a:t>
            </a:r>
          </a:p>
          <a:p>
            <a:r>
              <a:rPr lang="es-CO" b="1" u="sng" dirty="0" smtClean="0"/>
              <a:t>Sino el interno, Del </a:t>
            </a:r>
            <a:r>
              <a:rPr lang="es-CO" b="1" u="sng" dirty="0"/>
              <a:t>corazón</a:t>
            </a:r>
            <a:r>
              <a:rPr lang="es-CO" u="sng" dirty="0"/>
              <a:t> </a:t>
            </a:r>
            <a:r>
              <a:rPr lang="es-CO" dirty="0" smtClean="0"/>
              <a:t>. La </a:t>
            </a:r>
            <a:r>
              <a:rPr lang="es-CO" dirty="0"/>
              <a:t>persona interior, lo que realmente somos y </a:t>
            </a:r>
            <a:r>
              <a:rPr lang="es-CO" dirty="0" smtClean="0"/>
              <a:t>valemos. </a:t>
            </a:r>
            <a:r>
              <a:rPr lang="es-CO" dirty="0"/>
              <a:t>O sea el carácter intrínseco </a:t>
            </a:r>
            <a:r>
              <a:rPr lang="es-CO" dirty="0" smtClean="0"/>
              <a:t>(</a:t>
            </a:r>
            <a:r>
              <a:rPr lang="es-CO" dirty="0" smtClean="0">
                <a:latin typeface="Agency FB" pitchFamily="34" charset="0"/>
              </a:rPr>
              <a:t>Que </a:t>
            </a:r>
            <a:r>
              <a:rPr lang="es-CO" dirty="0">
                <a:latin typeface="Agency FB" pitchFamily="34" charset="0"/>
              </a:rPr>
              <a:t>es propio o característico de una cosa por sí misma y no por causas </a:t>
            </a:r>
            <a:r>
              <a:rPr lang="es-CO" dirty="0" smtClean="0">
                <a:latin typeface="Agency FB" pitchFamily="34" charset="0"/>
              </a:rPr>
              <a:t>exteriores</a:t>
            </a:r>
            <a:r>
              <a:rPr lang="es-CO" dirty="0" smtClean="0"/>
              <a:t>) y </a:t>
            </a:r>
            <a:r>
              <a:rPr lang="es-CO" dirty="0"/>
              <a:t>la personalidad.  El tiempo que se utiliza en adornar el carácter con rasgos semejantes a los de Cristo es mucho más provechoso que el tiempo que se dedica al adorno externo del cuerpo. </a:t>
            </a:r>
          </a:p>
          <a:p>
            <a:r>
              <a:rPr lang="es-CO" b="1" u="sng" dirty="0"/>
              <a:t> Incorruptible</a:t>
            </a:r>
            <a:r>
              <a:rPr lang="es-CO" dirty="0"/>
              <a:t>. </a:t>
            </a:r>
            <a:r>
              <a:rPr lang="es-CO" dirty="0" smtClean="0"/>
              <a:t> </a:t>
            </a:r>
            <a:r>
              <a:rPr lang="es-CO" dirty="0"/>
              <a:t>Este carácter incorruptible es el manto de justicia que Cristo promete impartir a todos los que lo aceptan por fe y acuden a él en busca de </a:t>
            </a:r>
            <a:r>
              <a:rPr lang="es-CO" dirty="0" smtClean="0"/>
              <a:t>dirección.  </a:t>
            </a:r>
            <a:r>
              <a:rPr lang="es-CO" dirty="0"/>
              <a:t>Este es el adorno que Dios desea que posea la esposa cristiana.  Ensalzará a la esposa y a su religión ante su esposo incrédulo y ante sus amigos como ninguna otra cosa podría hacerlo. </a:t>
            </a:r>
          </a:p>
          <a:p>
            <a:r>
              <a:rPr lang="es-CO" b="1" u="sng" dirty="0" smtClean="0"/>
              <a:t>Un  </a:t>
            </a:r>
            <a:r>
              <a:rPr lang="es-CO" b="1" u="sng" dirty="0"/>
              <a:t>Espíritu. </a:t>
            </a:r>
            <a:r>
              <a:rPr lang="es-CO" b="1" u="sng" dirty="0" smtClean="0"/>
              <a:t>Afable, y Apacible</a:t>
            </a:r>
            <a:r>
              <a:rPr lang="es-CO" dirty="0" smtClean="0"/>
              <a:t>: En </a:t>
            </a:r>
            <a:r>
              <a:rPr lang="es-CO" dirty="0"/>
              <a:t>este pasaje la palabra “</a:t>
            </a:r>
            <a:r>
              <a:rPr lang="es-CO" dirty="0" smtClean="0"/>
              <a:t>espíritu” </a:t>
            </a:r>
            <a:r>
              <a:rPr lang="es-CO" dirty="0"/>
              <a:t>significa la disposición de la mente. </a:t>
            </a:r>
            <a:r>
              <a:rPr lang="es-CO" dirty="0" smtClean="0"/>
              <a:t> La </a:t>
            </a:r>
            <a:r>
              <a:rPr lang="es-CO" dirty="0"/>
              <a:t>modesta sencillez de la mujer cristiana resultará en manifiesto contraste con la arrogancia de las que tratan de llamar la atención </a:t>
            </a:r>
            <a:r>
              <a:rPr lang="es-CO" dirty="0" smtClean="0"/>
              <a:t>a sus </a:t>
            </a:r>
            <a:r>
              <a:rPr lang="es-CO" dirty="0"/>
              <a:t>personas con peinados llamativos, adornos resplandecientes y ropas ostentosas. </a:t>
            </a:r>
          </a:p>
          <a:p>
            <a:r>
              <a:rPr lang="es-CO" dirty="0"/>
              <a:t>  La tranquilidad cristiana no </a:t>
            </a:r>
            <a:r>
              <a:rPr lang="es-CO" dirty="0" smtClean="0"/>
              <a:t>depende </a:t>
            </a:r>
            <a:r>
              <a:rPr lang="es-CO" dirty="0"/>
              <a:t>de modas cambiantes sino de Cristo, el cual permanece “</a:t>
            </a:r>
            <a:r>
              <a:rPr lang="es-CO" dirty="0">
                <a:latin typeface="Agency FB" pitchFamily="34" charset="0"/>
              </a:rPr>
              <a:t>el mismo ayer, y hoy, por los siglos</a:t>
            </a:r>
            <a:r>
              <a:rPr lang="es-CO" dirty="0"/>
              <a:t>” </a:t>
            </a:r>
            <a:r>
              <a:rPr lang="es-CO" dirty="0" smtClean="0"/>
              <a:t>según </a:t>
            </a:r>
            <a:r>
              <a:rPr lang="es-CO" b="1" dirty="0" smtClean="0">
                <a:solidFill>
                  <a:srgbClr val="FF0000"/>
                </a:solidFill>
              </a:rPr>
              <a:t>(Heb.13:8</a:t>
            </a:r>
            <a:r>
              <a:rPr lang="es-CO" b="1" dirty="0">
                <a:solidFill>
                  <a:srgbClr val="FF0000"/>
                </a:solidFill>
              </a:rPr>
              <a:t>), </a:t>
            </a:r>
            <a:r>
              <a:rPr lang="es-CO" dirty="0"/>
              <a:t>y cuyo compañerismo vale mucho más que el de inestables seres humanos. </a:t>
            </a:r>
          </a:p>
          <a:p>
            <a:r>
              <a:rPr lang="es-CO" dirty="0"/>
              <a:t> </a:t>
            </a:r>
            <a:r>
              <a:rPr lang="es-CO" b="1" u="sng" dirty="0" smtClean="0"/>
              <a:t>Es De </a:t>
            </a:r>
            <a:r>
              <a:rPr lang="es-CO" b="1" u="sng" dirty="0"/>
              <a:t>grande </a:t>
            </a:r>
            <a:r>
              <a:rPr lang="es-CO" b="1" u="sng" dirty="0" smtClean="0"/>
              <a:t>estima delante de Dios</a:t>
            </a:r>
            <a:r>
              <a:rPr lang="es-CO" dirty="0" smtClean="0"/>
              <a:t>. El </a:t>
            </a:r>
            <a:r>
              <a:rPr lang="es-CO" dirty="0"/>
              <a:t>valor material de los adornos de oro y los vestidos lujosos, es insignificante en comparación con el valor eterno de los hombres y las mujeres que se han convertido de verdad. </a:t>
            </a:r>
          </a:p>
        </p:txBody>
      </p:sp>
    </p:spTree>
    <p:extLst>
      <p:ext uri="{BB962C8B-B14F-4D97-AF65-F5344CB8AC3E}">
        <p14:creationId xmlns:p14="http://schemas.microsoft.com/office/powerpoint/2010/main" val="5018884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803683"/>
          </a:xfrm>
        </p:spPr>
        <p:txBody>
          <a:bodyPr>
            <a:normAutofit fontScale="92500"/>
          </a:bodyPr>
          <a:lstStyle/>
          <a:p>
            <a:pPr marL="0" indent="0" algn="ctr">
              <a:buNone/>
            </a:pPr>
            <a:r>
              <a:rPr lang="es-CO" sz="2800" dirty="0"/>
              <a:t>Nuestra manera de vestir nos identifica con Cristo o el mundo, el mundo tiene su manera de vestir, minifaldas, pantalones bien ajustados, vestidos muy cortos y apretados, blusas descotadas que revelan todo el cuerpo. </a:t>
            </a:r>
          </a:p>
        </p:txBody>
      </p:sp>
      <p:sp>
        <p:nvSpPr>
          <p:cNvPr id="2" name="1 Rectángulo"/>
          <p:cNvSpPr/>
          <p:nvPr/>
        </p:nvSpPr>
        <p:spPr>
          <a:xfrm>
            <a:off x="683568" y="2564904"/>
            <a:ext cx="5832648" cy="1661993"/>
          </a:xfrm>
          <a:prstGeom prst="rect">
            <a:avLst/>
          </a:prstGeom>
        </p:spPr>
        <p:txBody>
          <a:bodyPr wrap="square">
            <a:spAutoFit/>
          </a:bodyPr>
          <a:lstStyle/>
          <a:p>
            <a:r>
              <a:rPr lang="es-CO" sz="2800" dirty="0"/>
              <a:t>Pero el cristiano tiene su manera de vestir que lo identifica que es cristiano con decoro, pudor y modestia</a:t>
            </a:r>
            <a:r>
              <a:rPr lang="es-CO" dirty="0" smtClean="0"/>
              <a:t>.</a:t>
            </a:r>
            <a:endParaRPr lang="es-CO" dirty="0"/>
          </a:p>
          <a:p>
            <a:endParaRPr lang="es-CO" dirty="0"/>
          </a:p>
        </p:txBody>
      </p:sp>
      <p:sp>
        <p:nvSpPr>
          <p:cNvPr id="4" name="3 Rectángulo"/>
          <p:cNvSpPr/>
          <p:nvPr/>
        </p:nvSpPr>
        <p:spPr>
          <a:xfrm>
            <a:off x="2411760" y="4797152"/>
            <a:ext cx="6153844" cy="1815882"/>
          </a:xfrm>
          <a:prstGeom prst="rect">
            <a:avLst/>
          </a:prstGeom>
        </p:spPr>
        <p:txBody>
          <a:bodyPr wrap="square">
            <a:spAutoFit/>
          </a:bodyPr>
          <a:lstStyle/>
          <a:p>
            <a:r>
              <a:rPr lang="es-CO" sz="2800" dirty="0"/>
              <a:t>Como las rameras tienen su vestimenta. </a:t>
            </a:r>
            <a:r>
              <a:rPr lang="es-CO" sz="2800" b="1" dirty="0">
                <a:solidFill>
                  <a:srgbClr val="FF0000"/>
                </a:solidFill>
              </a:rPr>
              <a:t>Proverbios.7:10, </a:t>
            </a:r>
            <a:r>
              <a:rPr lang="es-CO" sz="2800" dirty="0"/>
              <a:t>dice:  Y veis aquí una mujer, que le sale al encuentro con atavío de ramera, astuta de corazón.</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564904"/>
            <a:ext cx="1730291"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797152"/>
            <a:ext cx="2016224" cy="1778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14759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wipe(down)">
                                      <p:cBhvr>
                                        <p:cTn id="13" dur="500"/>
                                        <p:tgtEl>
                                          <p:spTgt spid="1027"/>
                                        </p:tgtEl>
                                      </p:cBhvr>
                                    </p:animEffect>
                                  </p:childTnLst>
                                </p:cTn>
                              </p:par>
                              <p:par>
                                <p:cTn id="14" presetID="22" presetClass="entr" presetSubtype="4" fill="hold" nodeType="withEffect">
                                  <p:stCondLst>
                                    <p:cond delay="0"/>
                                  </p:stCondLst>
                                  <p:childTnLst>
                                    <p:set>
                                      <p:cBhvr>
                                        <p:cTn id="15" dur="1" fill="hold">
                                          <p:stCondLst>
                                            <p:cond delay="0"/>
                                          </p:stCondLst>
                                        </p:cTn>
                                        <p:tgtEl>
                                          <p:spTgt spid="1028"/>
                                        </p:tgtEl>
                                        <p:attrNameLst>
                                          <p:attrName>style.visibility</p:attrName>
                                        </p:attrNameLst>
                                      </p:cBhvr>
                                      <p:to>
                                        <p:strVal val="visible"/>
                                      </p:to>
                                    </p:set>
                                    <p:animEffect transition="in" filter="wipe(down)">
                                      <p:cBhvr>
                                        <p:cTn id="16"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923112" cy="1143000"/>
          </a:xfrm>
          <a:solidFill>
            <a:schemeClr val="accent4">
              <a:lumMod val="20000"/>
              <a:lumOff val="80000"/>
            </a:schemeClr>
          </a:solidFill>
        </p:spPr>
        <p:txBody>
          <a:bodyPr>
            <a:normAutofit fontScale="90000"/>
          </a:bodyPr>
          <a:lstStyle/>
          <a:p>
            <a:r>
              <a:rPr lang="es-CO" dirty="0" smtClean="0"/>
              <a:t>      </a:t>
            </a:r>
            <a:r>
              <a:rPr lang="es-CO" b="1" dirty="0" smtClean="0"/>
              <a:t>EN ESCOGER NUESTRAS AMISTADES. </a:t>
            </a:r>
            <a:endParaRPr lang="es-CO" b="1" dirty="0"/>
          </a:p>
        </p:txBody>
      </p:sp>
      <p:sp>
        <p:nvSpPr>
          <p:cNvPr id="3" name="2 Marcador de contenido"/>
          <p:cNvSpPr>
            <a:spLocks noGrp="1"/>
          </p:cNvSpPr>
          <p:nvPr>
            <p:ph idx="1"/>
          </p:nvPr>
        </p:nvSpPr>
        <p:spPr>
          <a:xfrm>
            <a:off x="457200" y="1600200"/>
            <a:ext cx="8229600" cy="5069160"/>
          </a:xfrm>
        </p:spPr>
        <p:txBody>
          <a:bodyPr>
            <a:noAutofit/>
          </a:bodyPr>
          <a:lstStyle/>
          <a:p>
            <a:pPr marL="0" indent="0">
              <a:buNone/>
            </a:pPr>
            <a:r>
              <a:rPr lang="es-CO" sz="2800" b="1" dirty="0" smtClean="0">
                <a:solidFill>
                  <a:srgbClr val="FF0000"/>
                </a:solidFill>
              </a:rPr>
              <a:t>Proverbios.13:20</a:t>
            </a:r>
            <a:r>
              <a:rPr lang="es-CO" sz="2800" dirty="0"/>
              <a:t>. </a:t>
            </a:r>
            <a:r>
              <a:rPr lang="es-CO" sz="2800" dirty="0" smtClean="0"/>
              <a:t>«</a:t>
            </a:r>
            <a:r>
              <a:rPr lang="es-CO" sz="2800" dirty="0" smtClean="0">
                <a:latin typeface="Agency FB" pitchFamily="34" charset="0"/>
              </a:rPr>
              <a:t>El </a:t>
            </a:r>
            <a:r>
              <a:rPr lang="es-CO" sz="2800" dirty="0">
                <a:latin typeface="Agency FB" pitchFamily="34" charset="0"/>
              </a:rPr>
              <a:t>que anda con sabios, sabio será; </a:t>
            </a:r>
            <a:r>
              <a:rPr lang="es-CO" sz="2800" dirty="0" smtClean="0">
                <a:latin typeface="Agency FB" pitchFamily="34" charset="0"/>
              </a:rPr>
              <a:t>Mas </a:t>
            </a:r>
            <a:r>
              <a:rPr lang="es-CO" sz="2800" dirty="0">
                <a:latin typeface="Agency FB" pitchFamily="34" charset="0"/>
              </a:rPr>
              <a:t>el que se junta con necios será </a:t>
            </a:r>
            <a:r>
              <a:rPr lang="es-CO" sz="2800" dirty="0" smtClean="0">
                <a:latin typeface="Agency FB" pitchFamily="34" charset="0"/>
              </a:rPr>
              <a:t>quebrantado</a:t>
            </a:r>
            <a:r>
              <a:rPr lang="es-CO" sz="2800" dirty="0" smtClean="0"/>
              <a:t>». </a:t>
            </a:r>
          </a:p>
          <a:p>
            <a:pPr marL="0" indent="0">
              <a:buNone/>
            </a:pPr>
            <a:r>
              <a:rPr lang="es-CO" sz="2800" dirty="0"/>
              <a:t>La gente se conoce por las compañías que frecuenta.  “</a:t>
            </a:r>
            <a:r>
              <a:rPr lang="es-CO" sz="2800" dirty="0">
                <a:latin typeface="Agency FB" pitchFamily="34" charset="0"/>
              </a:rPr>
              <a:t>El que se junta con necios</a:t>
            </a:r>
            <a:r>
              <a:rPr lang="es-CO" sz="2800" dirty="0"/>
              <a:t>” llega a parecerse cada vez más a ellos.  </a:t>
            </a:r>
            <a:r>
              <a:rPr lang="es-CO" sz="2800" u="sng" dirty="0"/>
              <a:t>La elección de las amistades es asunto muy importante en la educación de los jóvenes</a:t>
            </a:r>
            <a:r>
              <a:rPr lang="es-CO" sz="2800" dirty="0"/>
              <a:t>. </a:t>
            </a:r>
            <a:endParaRPr lang="es-CO" sz="2800" dirty="0" smtClean="0"/>
          </a:p>
          <a:p>
            <a:pPr marL="0" indent="0">
              <a:buNone/>
            </a:pPr>
            <a:r>
              <a:rPr lang="es-CO" sz="2800" dirty="0" smtClean="0"/>
              <a:t> </a:t>
            </a:r>
          </a:p>
          <a:p>
            <a:pPr marL="0" indent="0">
              <a:buNone/>
            </a:pPr>
            <a:r>
              <a:rPr lang="es-CO" sz="2800" dirty="0" smtClean="0"/>
              <a:t>Un </a:t>
            </a:r>
            <a:r>
              <a:rPr lang="es-CO" sz="2800" dirty="0"/>
              <a:t>viejo refrán enseña: “</a:t>
            </a:r>
            <a:r>
              <a:rPr lang="es-CO" sz="2800" dirty="0">
                <a:latin typeface="Agency FB" pitchFamily="34" charset="0"/>
              </a:rPr>
              <a:t>El que con lobos anda, a aullar aprende</a:t>
            </a:r>
            <a:r>
              <a:rPr lang="es-CO" sz="2800" dirty="0"/>
              <a:t>”.  Quien se asemeja a sus  malos compañeros necesariamente tiene que estar dispuesto a compartir su suerte </a:t>
            </a:r>
            <a:r>
              <a:rPr lang="es-CO" sz="2800" b="1" dirty="0">
                <a:solidFill>
                  <a:srgbClr val="FF0000"/>
                </a:solidFill>
              </a:rPr>
              <a:t>(ver 1JT 587). </a:t>
            </a:r>
          </a:p>
        </p:txBody>
      </p:sp>
      <p:sp>
        <p:nvSpPr>
          <p:cNvPr id="4" name="3 Hexágono"/>
          <p:cNvSpPr/>
          <p:nvPr/>
        </p:nvSpPr>
        <p:spPr>
          <a:xfrm>
            <a:off x="404343" y="404664"/>
            <a:ext cx="1287338" cy="648072"/>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solidFill>
                  <a:srgbClr val="002060"/>
                </a:solidFill>
              </a:rPr>
              <a:t>10</a:t>
            </a:r>
            <a:endParaRPr lang="es-CO" b="1" i="1" dirty="0">
              <a:solidFill>
                <a:srgbClr val="00206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247802"/>
            <a:ext cx="1541140" cy="1236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13182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lgn="ctr">
              <a:buNone/>
            </a:pPr>
            <a:r>
              <a:rPr lang="es-CO" dirty="0"/>
              <a:t>También al escoger nuestras amistades nos identificamos con Cristo o el mundo. Ya que si andamos con necios aprenderemos sus necedades. </a:t>
            </a:r>
            <a:r>
              <a:rPr lang="es-CO" dirty="0" smtClean="0">
                <a:solidFill>
                  <a:srgbClr val="FF0000"/>
                </a:solidFill>
              </a:rPr>
              <a:t>Ver Proverbios.20:19</a:t>
            </a:r>
            <a:r>
              <a:rPr lang="es-CO" dirty="0">
                <a:solidFill>
                  <a:srgbClr val="FF0000"/>
                </a:solidFill>
              </a:rPr>
              <a:t>; 22:24-25</a:t>
            </a:r>
            <a:r>
              <a:rPr lang="es-CO" dirty="0"/>
              <a:t>. </a:t>
            </a:r>
            <a:endParaRPr lang="es-CO" dirty="0" smtClean="0"/>
          </a:p>
          <a:p>
            <a:pPr marL="0" indent="0" algn="ctr">
              <a:buNone/>
            </a:pPr>
            <a:endParaRPr lang="es-CO" dirty="0" smtClean="0"/>
          </a:p>
          <a:p>
            <a:pPr marL="0" indent="0" algn="ctr">
              <a:buNone/>
            </a:pPr>
            <a:r>
              <a:rPr lang="es-CO" dirty="0" smtClean="0"/>
              <a:t>Por </a:t>
            </a:r>
            <a:r>
              <a:rPr lang="es-CO" dirty="0"/>
              <a:t>eso debemos de saber escoger nuestras amistades. Debemos de escoger amistades que temen a </a:t>
            </a:r>
            <a:r>
              <a:rPr lang="es-CO" dirty="0" smtClean="0"/>
              <a:t>Dios. </a:t>
            </a:r>
            <a:r>
              <a:rPr lang="es-CO" b="1" dirty="0" smtClean="0">
                <a:solidFill>
                  <a:srgbClr val="FF0000"/>
                </a:solidFill>
              </a:rPr>
              <a:t>Salmos.119:63</a:t>
            </a:r>
            <a:r>
              <a:rPr lang="es-CO" dirty="0" smtClean="0"/>
              <a:t>, dice: «</a:t>
            </a:r>
            <a:r>
              <a:rPr lang="es-CO" dirty="0" smtClean="0">
                <a:latin typeface="Agency FB" pitchFamily="34" charset="0"/>
              </a:rPr>
              <a:t>Compañero </a:t>
            </a:r>
            <a:r>
              <a:rPr lang="es-CO" dirty="0">
                <a:latin typeface="Agency FB" pitchFamily="34" charset="0"/>
              </a:rPr>
              <a:t>soy yo de todos los que te </a:t>
            </a:r>
            <a:r>
              <a:rPr lang="es-CO" dirty="0" smtClean="0">
                <a:latin typeface="Agency FB" pitchFamily="34" charset="0"/>
              </a:rPr>
              <a:t>temen Y </a:t>
            </a:r>
            <a:r>
              <a:rPr lang="es-CO" dirty="0">
                <a:latin typeface="Agency FB" pitchFamily="34" charset="0"/>
              </a:rPr>
              <a:t>guardan </a:t>
            </a:r>
            <a:r>
              <a:rPr lang="es-CO" dirty="0" smtClean="0">
                <a:latin typeface="Agency FB" pitchFamily="34" charset="0"/>
              </a:rPr>
              <a:t>tus mandamientos</a:t>
            </a:r>
            <a:r>
              <a:rPr lang="es-CO" dirty="0" smtClean="0"/>
              <a:t>».</a:t>
            </a:r>
          </a:p>
          <a:p>
            <a:pPr marL="0" indent="0" algn="ctr">
              <a:buNone/>
            </a:pPr>
            <a:endParaRPr lang="es-CO" dirty="0" smtClean="0"/>
          </a:p>
          <a:p>
            <a:pPr marL="0" indent="0" algn="ctr">
              <a:buNone/>
            </a:pPr>
            <a:r>
              <a:rPr lang="es-CO" dirty="0" smtClean="0"/>
              <a:t>David </a:t>
            </a:r>
            <a:r>
              <a:rPr lang="es-CO" dirty="0"/>
              <a:t>era amigo de los que tenían temor a Dios. Gente pura, limpia. </a:t>
            </a:r>
            <a:r>
              <a:rPr lang="es-CO" b="1" dirty="0">
                <a:solidFill>
                  <a:srgbClr val="FF0000"/>
                </a:solidFill>
              </a:rPr>
              <a:t>II </a:t>
            </a:r>
            <a:r>
              <a:rPr lang="es-CO" b="1" dirty="0" smtClean="0">
                <a:solidFill>
                  <a:srgbClr val="FF0000"/>
                </a:solidFill>
              </a:rPr>
              <a:t>Timoteo.2:22</a:t>
            </a:r>
            <a:r>
              <a:rPr lang="es-CO" dirty="0" smtClean="0"/>
              <a:t>, dice: «</a:t>
            </a:r>
            <a:r>
              <a:rPr lang="es-CO" dirty="0" smtClean="0">
                <a:latin typeface="Agency FB" pitchFamily="34" charset="0"/>
              </a:rPr>
              <a:t>Huye </a:t>
            </a:r>
            <a:r>
              <a:rPr lang="es-CO" dirty="0">
                <a:latin typeface="Agency FB" pitchFamily="34" charset="0"/>
              </a:rPr>
              <a:t>también de las pasiones juveniles, y sigue la justicia, la fe, el amor y la paz, con los que de corazón limpio invocan al </a:t>
            </a:r>
            <a:r>
              <a:rPr lang="es-CO" dirty="0" smtClean="0">
                <a:latin typeface="Agency FB" pitchFamily="34" charset="0"/>
              </a:rPr>
              <a:t>Señor</a:t>
            </a:r>
            <a:r>
              <a:rPr lang="es-CO" dirty="0" smtClean="0"/>
              <a:t>» </a:t>
            </a:r>
            <a:r>
              <a:rPr lang="es-CO" dirty="0"/>
              <a:t>Debemos de asociarnos con aquellos que invocan el nombre del Señor. No asociarnos con malas personas de mala </a:t>
            </a:r>
            <a:r>
              <a:rPr lang="es-CO" dirty="0" smtClean="0"/>
              <a:t>reputación.</a:t>
            </a:r>
            <a:endParaRPr lang="es-CO" dirty="0"/>
          </a:p>
          <a:p>
            <a:endParaRPr lang="es-CO" dirty="0"/>
          </a:p>
        </p:txBody>
      </p:sp>
    </p:spTree>
    <p:extLst>
      <p:ext uri="{BB962C8B-B14F-4D97-AF65-F5344CB8AC3E}">
        <p14:creationId xmlns:p14="http://schemas.microsoft.com/office/powerpoint/2010/main" val="40635317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6779096" cy="1143000"/>
          </a:xfrm>
          <a:solidFill>
            <a:schemeClr val="accent4">
              <a:lumMod val="20000"/>
              <a:lumOff val="80000"/>
            </a:schemeClr>
          </a:solidFill>
        </p:spPr>
        <p:txBody>
          <a:bodyPr>
            <a:normAutofit fontScale="90000"/>
          </a:bodyPr>
          <a:lstStyle/>
          <a:p>
            <a:r>
              <a:rPr lang="es-CO" dirty="0" smtClean="0"/>
              <a:t>         </a:t>
            </a:r>
            <a:r>
              <a:rPr lang="es-CO" sz="3600" b="1" dirty="0" smtClean="0"/>
              <a:t>EN ASISTIR A LOS SERVICIOS DE LA IGLESIA. </a:t>
            </a:r>
            <a:endParaRPr lang="es-CO" b="1" dirty="0"/>
          </a:p>
        </p:txBody>
      </p:sp>
      <p:sp>
        <p:nvSpPr>
          <p:cNvPr id="3" name="2 Marcador de contenido"/>
          <p:cNvSpPr>
            <a:spLocks noGrp="1"/>
          </p:cNvSpPr>
          <p:nvPr>
            <p:ph idx="1"/>
          </p:nvPr>
        </p:nvSpPr>
        <p:spPr>
          <a:xfrm>
            <a:off x="457200" y="1600200"/>
            <a:ext cx="8229600" cy="4853136"/>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b="1" dirty="0" smtClean="0">
                <a:solidFill>
                  <a:srgbClr val="FF0000"/>
                </a:solidFill>
              </a:rPr>
              <a:t>Hebreos.10:25</a:t>
            </a:r>
            <a:r>
              <a:rPr lang="es-CO" b="1" dirty="0">
                <a:solidFill>
                  <a:srgbClr val="FF0000"/>
                </a:solidFill>
              </a:rPr>
              <a:t>. </a:t>
            </a:r>
            <a:r>
              <a:rPr lang="es-CO" dirty="0" smtClean="0"/>
              <a:t>«</a:t>
            </a:r>
            <a:r>
              <a:rPr lang="es-CO" dirty="0" smtClean="0">
                <a:latin typeface="Agency FB" pitchFamily="34" charset="0"/>
              </a:rPr>
              <a:t>no </a:t>
            </a:r>
            <a:r>
              <a:rPr lang="es-CO" dirty="0">
                <a:latin typeface="Agency FB" pitchFamily="34" charset="0"/>
              </a:rPr>
              <a:t>dejando de congregarnos, como algunos tienen por costumbre, sino exhortándonos; y tanto más, cuanto veis que aquel día se </a:t>
            </a:r>
            <a:r>
              <a:rPr lang="es-CO" dirty="0" smtClean="0">
                <a:latin typeface="Agency FB" pitchFamily="34" charset="0"/>
              </a:rPr>
              <a:t>acerca</a:t>
            </a:r>
            <a:r>
              <a:rPr lang="es-CO" dirty="0" smtClean="0"/>
              <a:t>».</a:t>
            </a:r>
          </a:p>
          <a:p>
            <a:endParaRPr lang="es-CO" sz="3000" dirty="0" smtClean="0"/>
          </a:p>
          <a:p>
            <a:r>
              <a:rPr lang="es-CO" sz="3000" dirty="0" smtClean="0"/>
              <a:t>Cuando </a:t>
            </a:r>
            <a:r>
              <a:rPr lang="es-CO" sz="3000" dirty="0"/>
              <a:t>asistimos a </a:t>
            </a:r>
            <a:r>
              <a:rPr lang="es-CO" sz="3000" dirty="0" smtClean="0"/>
              <a:t>los servicios </a:t>
            </a:r>
            <a:r>
              <a:rPr lang="es-CO" sz="3000" dirty="0"/>
              <a:t>que la Iglesia tiene nos estamos identificando con Cristo, ya que es </a:t>
            </a:r>
            <a:r>
              <a:rPr lang="es-CO" sz="3000" dirty="0" smtClean="0"/>
              <a:t>su voluntad </a:t>
            </a:r>
            <a:r>
              <a:rPr lang="es-CO" sz="3000" dirty="0"/>
              <a:t>estar reunidos para adorarle y El esta presente entre </a:t>
            </a:r>
            <a:r>
              <a:rPr lang="es-CO" sz="3000" dirty="0" smtClean="0"/>
              <a:t>nosotros, según lo dice </a:t>
            </a:r>
            <a:r>
              <a:rPr lang="es-CO" sz="3000" b="1" dirty="0" smtClean="0">
                <a:solidFill>
                  <a:srgbClr val="FF0000"/>
                </a:solidFill>
              </a:rPr>
              <a:t>Mateo.18:20</a:t>
            </a:r>
            <a:r>
              <a:rPr lang="es-CO" sz="3000" b="1" dirty="0">
                <a:solidFill>
                  <a:srgbClr val="FF0000"/>
                </a:solidFill>
              </a:rPr>
              <a:t>.</a:t>
            </a:r>
            <a:r>
              <a:rPr lang="es-CO" sz="3000" dirty="0"/>
              <a:t> </a:t>
            </a:r>
          </a:p>
          <a:p>
            <a:pPr marL="0" indent="0">
              <a:buNone/>
            </a:pPr>
            <a:endParaRPr lang="es-CO" sz="3000" dirty="0" smtClean="0"/>
          </a:p>
          <a:p>
            <a:pPr marL="0" indent="0">
              <a:buNone/>
            </a:pPr>
            <a:r>
              <a:rPr lang="es-CO" sz="3000" dirty="0" smtClean="0"/>
              <a:t>Jesús </a:t>
            </a:r>
            <a:r>
              <a:rPr lang="es-CO" sz="3000" dirty="0"/>
              <a:t>siempre estaba </a:t>
            </a:r>
            <a:r>
              <a:rPr lang="es-CO" sz="3000" dirty="0" smtClean="0"/>
              <a:t>reunido con los creyentes en la sinagoga los sábados. </a:t>
            </a:r>
            <a:r>
              <a:rPr lang="es-CO" sz="3000" b="1" dirty="0" smtClean="0">
                <a:solidFill>
                  <a:srgbClr val="FF0000"/>
                </a:solidFill>
              </a:rPr>
              <a:t>Ver Lucas.4:16; Marcos.6:1-2</a:t>
            </a:r>
            <a:r>
              <a:rPr lang="es-CO" sz="3000" dirty="0"/>
              <a:t>. </a:t>
            </a:r>
            <a:r>
              <a:rPr lang="es-CO" sz="3000" dirty="0" smtClean="0"/>
              <a:t>Por tanto, no </a:t>
            </a:r>
            <a:r>
              <a:rPr lang="es-CO" sz="3000" dirty="0"/>
              <a:t>creo que Jesús se perdiera un día de reunión para adorar a Dios.</a:t>
            </a:r>
          </a:p>
          <a:p>
            <a:endParaRPr lang="es-CO" dirty="0"/>
          </a:p>
        </p:txBody>
      </p:sp>
      <p:sp>
        <p:nvSpPr>
          <p:cNvPr id="4" name="3 Hexágono"/>
          <p:cNvSpPr/>
          <p:nvPr/>
        </p:nvSpPr>
        <p:spPr>
          <a:xfrm>
            <a:off x="487000" y="548680"/>
            <a:ext cx="1060704" cy="648072"/>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solidFill>
                  <a:srgbClr val="002060"/>
                </a:solidFill>
              </a:rPr>
              <a:t>11</a:t>
            </a:r>
            <a:endParaRPr lang="es-CO" b="1" i="1" dirty="0">
              <a:solidFill>
                <a:srgbClr val="00206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260648"/>
            <a:ext cx="1584176" cy="11454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61680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274638"/>
            <a:ext cx="8291264" cy="1143000"/>
          </a:xfrm>
          <a:solidFill>
            <a:schemeClr val="accent4">
              <a:lumMod val="20000"/>
              <a:lumOff val="80000"/>
            </a:schemeClr>
          </a:solidFill>
        </p:spPr>
        <p:txBody>
          <a:bodyPr>
            <a:noAutofit/>
          </a:bodyPr>
          <a:lstStyle/>
          <a:p>
            <a:r>
              <a:rPr lang="es-CO" sz="2800" dirty="0" smtClean="0"/>
              <a:t>        </a:t>
            </a:r>
            <a:r>
              <a:rPr lang="es-CO" sz="2800" b="1" dirty="0" smtClean="0"/>
              <a:t>SI NOS IDENTIFICAMOS COMO CRISTIANOS DEMOSTRÉMOSLO CON NUESTROS HECHOS, CON NUESTRA CONDUCTA NO SOLO DE PALABRA. </a:t>
            </a:r>
            <a:endParaRPr lang="es-CO" sz="2800" b="1" dirty="0"/>
          </a:p>
        </p:txBody>
      </p:sp>
      <p:sp>
        <p:nvSpPr>
          <p:cNvPr id="3" name="2 Marcador de contenido"/>
          <p:cNvSpPr>
            <a:spLocks noGrp="1"/>
          </p:cNvSpPr>
          <p:nvPr>
            <p:ph idx="1"/>
          </p:nvPr>
        </p:nvSpPr>
        <p:spPr>
          <a:xfrm>
            <a:off x="457200" y="1600200"/>
            <a:ext cx="8229600" cy="4925144"/>
          </a:xfrm>
          <a:solidFill>
            <a:schemeClr val="accent5">
              <a:lumMod val="20000"/>
              <a:lumOff val="80000"/>
            </a:schemeClr>
          </a:solidFill>
        </p:spPr>
        <p:txBody>
          <a:bodyPr>
            <a:normAutofit fontScale="77500" lnSpcReduction="20000"/>
          </a:bodyPr>
          <a:lstStyle/>
          <a:p>
            <a:pPr marL="0" indent="0">
              <a:buNone/>
            </a:pPr>
            <a:r>
              <a:rPr lang="es-CO" dirty="0" smtClean="0"/>
              <a:t>Ya </a:t>
            </a:r>
            <a:r>
              <a:rPr lang="es-CO" dirty="0"/>
              <a:t>que tendremos gran bendición si </a:t>
            </a:r>
            <a:r>
              <a:rPr lang="es-CO" dirty="0" smtClean="0"/>
              <a:t>nos identificamos </a:t>
            </a:r>
            <a:r>
              <a:rPr lang="es-CO" dirty="0"/>
              <a:t>con Cristo y no nos avergonzamos de Él. El no se avergonzara </a:t>
            </a:r>
            <a:r>
              <a:rPr lang="es-CO" dirty="0" smtClean="0"/>
              <a:t>de llamarnos hermanos, dice </a:t>
            </a:r>
            <a:r>
              <a:rPr lang="es-CO" b="1" dirty="0" smtClean="0">
                <a:solidFill>
                  <a:srgbClr val="FF0000"/>
                </a:solidFill>
              </a:rPr>
              <a:t>Hebreos.2:11</a:t>
            </a:r>
            <a:r>
              <a:rPr lang="es-CO" dirty="0"/>
              <a:t>. Si le negamos El también nos negara delante </a:t>
            </a:r>
            <a:r>
              <a:rPr lang="es-CO" dirty="0" smtClean="0"/>
              <a:t>de su </a:t>
            </a:r>
            <a:r>
              <a:rPr lang="es-CO" dirty="0"/>
              <a:t>Padre. </a:t>
            </a:r>
            <a:r>
              <a:rPr lang="es-CO" b="1" dirty="0">
                <a:solidFill>
                  <a:srgbClr val="FF0000"/>
                </a:solidFill>
              </a:rPr>
              <a:t>Mateo.10:32-33; Lucas.9:26</a:t>
            </a:r>
            <a:r>
              <a:rPr lang="es-CO" dirty="0"/>
              <a:t>. </a:t>
            </a:r>
            <a:endParaRPr lang="es-CO" dirty="0" smtClean="0"/>
          </a:p>
          <a:p>
            <a:pPr marL="0" indent="0">
              <a:buNone/>
            </a:pPr>
            <a:endParaRPr lang="es-CO" dirty="0" smtClean="0"/>
          </a:p>
          <a:p>
            <a:pPr marL="0" indent="0">
              <a:buNone/>
            </a:pPr>
            <a:r>
              <a:rPr lang="es-CO" dirty="0"/>
              <a:t>Q</a:t>
            </a:r>
            <a:r>
              <a:rPr lang="es-CO" sz="3600" dirty="0" smtClean="0"/>
              <a:t>ueremos </a:t>
            </a:r>
            <a:r>
              <a:rPr lang="es-CO" sz="3600" dirty="0"/>
              <a:t>irnos avergonzado delante </a:t>
            </a:r>
            <a:r>
              <a:rPr lang="es-CO" sz="3600" dirty="0" smtClean="0"/>
              <a:t>de Cristo</a:t>
            </a:r>
            <a:r>
              <a:rPr lang="es-CO" dirty="0" smtClean="0"/>
              <a:t> Cuando </a:t>
            </a:r>
            <a:r>
              <a:rPr lang="es-CO" dirty="0"/>
              <a:t>en el día final nos diga: “</a:t>
            </a:r>
            <a:r>
              <a:rPr lang="es-CO" dirty="0">
                <a:latin typeface="Agency FB" pitchFamily="34" charset="0"/>
              </a:rPr>
              <a:t>Jamás os </a:t>
            </a:r>
            <a:r>
              <a:rPr lang="es-CO" dirty="0" smtClean="0">
                <a:latin typeface="Agency FB" pitchFamily="34" charset="0"/>
              </a:rPr>
              <a:t>conocí; APARTAOS </a:t>
            </a:r>
            <a:r>
              <a:rPr lang="es-CO" dirty="0">
                <a:latin typeface="Agency FB" pitchFamily="34" charset="0"/>
              </a:rPr>
              <a:t>DE MI, LOS QUE PRACTICAIS LA INIQUIDAD</a:t>
            </a:r>
            <a:r>
              <a:rPr lang="es-CO" dirty="0"/>
              <a:t>”. </a:t>
            </a:r>
            <a:r>
              <a:rPr lang="es-CO" b="1" dirty="0">
                <a:solidFill>
                  <a:srgbClr val="FF0000"/>
                </a:solidFill>
              </a:rPr>
              <a:t>Mateo.7:23.</a:t>
            </a:r>
          </a:p>
          <a:p>
            <a:pPr marL="0" indent="0">
              <a:buNone/>
            </a:pPr>
            <a:endParaRPr lang="es-CO" dirty="0" smtClean="0"/>
          </a:p>
          <a:p>
            <a:pPr marL="0" indent="0">
              <a:buNone/>
            </a:pPr>
            <a:r>
              <a:rPr lang="es-CO" dirty="0" smtClean="0"/>
              <a:t>De </a:t>
            </a:r>
            <a:r>
              <a:rPr lang="es-CO" dirty="0"/>
              <a:t>cada uno de nosotros depende si queremos que Cristo se identifique con nosotros </a:t>
            </a:r>
            <a:r>
              <a:rPr lang="es-CO" dirty="0" smtClean="0"/>
              <a:t>y nos </a:t>
            </a:r>
            <a:r>
              <a:rPr lang="es-CO" dirty="0"/>
              <a:t>llame hermano o se avergüence de nosotros en el día final. </a:t>
            </a:r>
            <a:r>
              <a:rPr lang="es-CO" dirty="0" smtClean="0">
                <a:solidFill>
                  <a:srgbClr val="FF0000"/>
                </a:solidFill>
              </a:rPr>
              <a:t>Ver II </a:t>
            </a:r>
            <a:r>
              <a:rPr lang="es-CO" dirty="0">
                <a:solidFill>
                  <a:srgbClr val="FF0000"/>
                </a:solidFill>
              </a:rPr>
              <a:t>Timoteo.2:15. </a:t>
            </a:r>
          </a:p>
          <a:p>
            <a:endParaRPr lang="es-CO" dirty="0"/>
          </a:p>
        </p:txBody>
      </p:sp>
      <p:sp>
        <p:nvSpPr>
          <p:cNvPr id="4" name="3 Hexágono"/>
          <p:cNvSpPr/>
          <p:nvPr/>
        </p:nvSpPr>
        <p:spPr>
          <a:xfrm>
            <a:off x="395536" y="245506"/>
            <a:ext cx="1060704" cy="457200"/>
          </a:xfrm>
          <a:prstGeom prst="hexag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smtClean="0">
                <a:solidFill>
                  <a:srgbClr val="002060"/>
                </a:solidFill>
              </a:rPr>
              <a:t>12</a:t>
            </a:r>
            <a:endParaRPr lang="es-CO" b="1" i="1" dirty="0">
              <a:solidFill>
                <a:srgbClr val="002060"/>
              </a:solidFill>
            </a:endParaRPr>
          </a:p>
        </p:txBody>
      </p:sp>
    </p:spTree>
    <p:extLst>
      <p:ext uri="{BB962C8B-B14F-4D97-AF65-F5344CB8AC3E}">
        <p14:creationId xmlns:p14="http://schemas.microsoft.com/office/powerpoint/2010/main" val="318525320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i="1" dirty="0"/>
              <a:t>CONCLUSION</a:t>
            </a:r>
            <a:r>
              <a:rPr lang="es-CO" b="1" i="1" dirty="0" smtClean="0"/>
              <a:t>:</a:t>
            </a:r>
            <a:endParaRPr lang="es-CO" b="1" i="1" dirty="0"/>
          </a:p>
        </p:txBody>
      </p:sp>
      <p:sp>
        <p:nvSpPr>
          <p:cNvPr id="3" name="2 Marcador de contenido"/>
          <p:cNvSpPr>
            <a:spLocks noGrp="1"/>
          </p:cNvSpPr>
          <p:nvPr>
            <p:ph idx="1"/>
          </p:nvPr>
        </p:nvSpPr>
        <p:spPr>
          <a:xfrm>
            <a:off x="457200" y="1600200"/>
            <a:ext cx="8229600" cy="4925144"/>
          </a:xfrm>
          <a:solidFill>
            <a:schemeClr val="bg1"/>
          </a:solidFill>
        </p:spPr>
        <p:txBody>
          <a:bodyPr>
            <a:normAutofit fontScale="77500" lnSpcReduction="20000"/>
          </a:bodyPr>
          <a:lstStyle/>
          <a:p>
            <a:r>
              <a:rPr lang="es-CO" dirty="0" smtClean="0"/>
              <a:t>A</a:t>
            </a:r>
            <a:r>
              <a:rPr lang="es-CO" dirty="0"/>
              <a:t>. Hermanos ¿con quién nos estamos identificando? ¿con Cristo </a:t>
            </a:r>
            <a:r>
              <a:rPr lang="es-CO" dirty="0" smtClean="0"/>
              <a:t>y su </a:t>
            </a:r>
            <a:r>
              <a:rPr lang="es-CO" dirty="0"/>
              <a:t>iglesia? ¿o con </a:t>
            </a:r>
            <a:r>
              <a:rPr lang="es-CO" dirty="0" smtClean="0"/>
              <a:t>el mundo </a:t>
            </a:r>
            <a:r>
              <a:rPr lang="es-CO" dirty="0"/>
              <a:t>y sus vanidades?</a:t>
            </a:r>
          </a:p>
          <a:p>
            <a:endParaRPr lang="es-CO" dirty="0" smtClean="0"/>
          </a:p>
          <a:p>
            <a:r>
              <a:rPr lang="es-CO" dirty="0" smtClean="0"/>
              <a:t>B</a:t>
            </a:r>
            <a:r>
              <a:rPr lang="es-CO" dirty="0"/>
              <a:t>. Nuestra vida demostrara con quien nos estamos identificando en este mundo si </a:t>
            </a:r>
            <a:r>
              <a:rPr lang="es-CO" dirty="0" smtClean="0"/>
              <a:t>con Cristo </a:t>
            </a:r>
            <a:r>
              <a:rPr lang="es-CO" dirty="0"/>
              <a:t>o con el mundo. Si con la luz o las tinieblas, si con Dios o Satanás.</a:t>
            </a:r>
          </a:p>
          <a:p>
            <a:endParaRPr lang="es-CO" dirty="0" smtClean="0"/>
          </a:p>
          <a:p>
            <a:r>
              <a:rPr lang="es-CO" dirty="0" smtClean="0"/>
              <a:t>C</a:t>
            </a:r>
            <a:r>
              <a:rPr lang="es-CO" dirty="0"/>
              <a:t>. No nos avergoncemos de Cristo, porque sino El se avergonzara de nosotros en el </a:t>
            </a:r>
            <a:r>
              <a:rPr lang="es-CO" dirty="0" smtClean="0"/>
              <a:t>día final </a:t>
            </a:r>
            <a:r>
              <a:rPr lang="es-CO" dirty="0"/>
              <a:t>y va ser </a:t>
            </a:r>
            <a:r>
              <a:rPr lang="es-CO" dirty="0" smtClean="0"/>
              <a:t>lamentable, muy lamentable.</a:t>
            </a:r>
            <a:endParaRPr lang="es-CO" dirty="0"/>
          </a:p>
          <a:p>
            <a:endParaRPr lang="es-CO" dirty="0" smtClean="0"/>
          </a:p>
          <a:p>
            <a:pPr marL="0" indent="0">
              <a:buNone/>
            </a:pPr>
            <a:r>
              <a:rPr lang="es-CO" dirty="0" smtClean="0"/>
              <a:t>Por tanto: Seamos </a:t>
            </a:r>
            <a:r>
              <a:rPr lang="es-CO" dirty="0"/>
              <a:t>la luz de este mundo. Mateo.5:16. Seamos luminares en este </a:t>
            </a:r>
            <a:r>
              <a:rPr lang="es-CO" dirty="0" smtClean="0"/>
              <a:t>mundo. Filipenses.2:15.</a:t>
            </a:r>
            <a:endParaRPr lang="es-CO" dirty="0"/>
          </a:p>
          <a:p>
            <a:endParaRPr lang="es-CO" dirty="0"/>
          </a:p>
        </p:txBody>
      </p:sp>
    </p:spTree>
    <p:extLst>
      <p:ext uri="{BB962C8B-B14F-4D97-AF65-F5344CB8AC3E}">
        <p14:creationId xmlns:p14="http://schemas.microsoft.com/office/powerpoint/2010/main" val="349922840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4482</Words>
  <Application>Microsoft Office PowerPoint</Application>
  <PresentationFormat>Presentación en pantalla (4:3)</PresentationFormat>
  <Paragraphs>216</Paragraphs>
  <Slides>36</Slides>
  <Notes>0</Notes>
  <HiddenSlides>0</HiddenSlides>
  <MMClips>0</MMClips>
  <ScaleCrop>false</ScaleCrop>
  <HeadingPairs>
    <vt:vector size="4" baseType="variant">
      <vt:variant>
        <vt:lpstr>Tema</vt:lpstr>
      </vt:variant>
      <vt:variant>
        <vt:i4>1</vt:i4>
      </vt:variant>
      <vt:variant>
        <vt:lpstr>Títulos de diapositiva</vt:lpstr>
      </vt:variant>
      <vt:variant>
        <vt:i4>36</vt:i4>
      </vt:variant>
    </vt:vector>
  </HeadingPairs>
  <TitlesOfParts>
    <vt:vector size="37" baseType="lpstr">
      <vt:lpstr>Tema de Office</vt:lpstr>
      <vt:lpstr>Presentación de PowerPoint</vt:lpstr>
      <vt:lpstr>Presentación de PowerPoint</vt:lpstr>
      <vt:lpstr>MANERAS QUE DEMUESTRAN NUESTRA IDENTIFICACION CON CRISTO.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EN NUESTRA MANERA DE HABLAR. </vt:lpstr>
      <vt:lpstr>Presentación de PowerPoint</vt:lpstr>
      <vt:lpstr>Presentación de PowerPoint</vt:lpstr>
      <vt:lpstr>Presentación de PowerPoint</vt:lpstr>
      <vt:lpstr>       EN NUESTRA CONDUCTA. </vt:lpstr>
      <vt:lpstr>Presentación de PowerPoint</vt:lpstr>
      <vt:lpstr>       EN NUESTRA MANERA DE VESTIR. </vt:lpstr>
      <vt:lpstr>Presentación de PowerPoint</vt:lpstr>
      <vt:lpstr>Presentación de PowerPoint</vt:lpstr>
      <vt:lpstr>Presentación de PowerPoint</vt:lpstr>
      <vt:lpstr>Presentación de PowerPoint</vt:lpstr>
      <vt:lpstr>Presentación de PowerPoint</vt:lpstr>
      <vt:lpstr>Presentación de PowerPoint</vt:lpstr>
      <vt:lpstr>      EN ESCOGER NUESTRAS AMISTADES. </vt:lpstr>
      <vt:lpstr>Presentación de PowerPoint</vt:lpstr>
      <vt:lpstr>         EN ASISTIR A LOS SERVICIOS DE LA IGLESIA. </vt:lpstr>
      <vt:lpstr>        SI NOS IDENTIFICAMOS COMO CRISTIANOS DEMOSTRÉMOSLO CON NUESTROS HECHOS, CON NUESTRA CONDUCTA NO SOLO DE PALABRA. </vt:lpstr>
      <vt:lpstr>CONCLUSION: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COMPUCENTROUNOA</dc:creator>
  <cp:lastModifiedBy>COMPUCENTROUNOA</cp:lastModifiedBy>
  <cp:revision>1</cp:revision>
  <dcterms:created xsi:type="dcterms:W3CDTF">2015-09-20T18:49:50Z</dcterms:created>
  <dcterms:modified xsi:type="dcterms:W3CDTF">2015-09-20T18:50:19Z</dcterms:modified>
</cp:coreProperties>
</file>